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3"/>
  </p:notesMasterIdLst>
  <p:handoutMasterIdLst>
    <p:handoutMasterId r:id="rId34"/>
  </p:handoutMasterIdLst>
  <p:sldIdLst>
    <p:sldId id="316" r:id="rId2"/>
    <p:sldId id="290" r:id="rId3"/>
    <p:sldId id="320" r:id="rId4"/>
    <p:sldId id="260" r:id="rId5"/>
    <p:sldId id="262" r:id="rId6"/>
    <p:sldId id="264" r:id="rId7"/>
    <p:sldId id="265" r:id="rId8"/>
    <p:sldId id="266" r:id="rId9"/>
    <p:sldId id="303" r:id="rId10"/>
    <p:sldId id="319" r:id="rId11"/>
    <p:sldId id="268" r:id="rId12"/>
    <p:sldId id="271" r:id="rId13"/>
    <p:sldId id="272" r:id="rId14"/>
    <p:sldId id="273" r:id="rId15"/>
    <p:sldId id="274" r:id="rId16"/>
    <p:sldId id="275" r:id="rId17"/>
    <p:sldId id="276" r:id="rId18"/>
    <p:sldId id="309" r:id="rId19"/>
    <p:sldId id="277" r:id="rId20"/>
    <p:sldId id="278" r:id="rId21"/>
    <p:sldId id="279" r:id="rId22"/>
    <p:sldId id="280" r:id="rId23"/>
    <p:sldId id="314" r:id="rId24"/>
    <p:sldId id="281" r:id="rId25"/>
    <p:sldId id="311" r:id="rId26"/>
    <p:sldId id="284" r:id="rId27"/>
    <p:sldId id="315" r:id="rId28"/>
    <p:sldId id="317" r:id="rId29"/>
    <p:sldId id="299" r:id="rId30"/>
    <p:sldId id="318" r:id="rId31"/>
    <p:sldId id="288" r:id="rId32"/>
  </p:sldIdLst>
  <p:sldSz cx="9144000" cy="6858000" type="screen4x3"/>
  <p:notesSz cx="7099300" cy="10234613"/>
  <p:custShowLst>
    <p:custShow name="Durango" id="0">
      <p:sldLst>
        <p:sld r:id="rId3"/>
        <p:sld r:id="rId5"/>
        <p:sld r:id="rId6"/>
        <p:sld r:id="rId7"/>
        <p:sld r:id="rId8"/>
        <p:sld r:id="rId9"/>
        <p:sld r:id="rId10"/>
        <p:sld r:id="rId12"/>
        <p:sld r:id="rId13"/>
        <p:sld r:id="rId14"/>
        <p:sld r:id="rId15"/>
        <p:sld r:id="rId16"/>
        <p:sld r:id="rId17"/>
        <p:sld r:id="rId18"/>
        <p:sld r:id="rId19"/>
        <p:sld r:id="rId20"/>
        <p:sld r:id="rId21"/>
        <p:sld r:id="rId22"/>
        <p:sld r:id="rId23"/>
        <p:sld r:id="rId24"/>
        <p:sld r:id="rId25"/>
        <p:sld r:id="rId26"/>
        <p:sld r:id="rId27"/>
        <p:sld r:id="rId28"/>
      </p:sldLst>
    </p:custShow>
  </p:custShowLst>
  <p:defaultTextStyle>
    <a:defPPr>
      <a:defRPr lang="en-AU"/>
    </a:defPPr>
    <a:lvl1pPr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0" autoAdjust="0"/>
  </p:normalViewPr>
  <p:slideViewPr>
    <p:cSldViewPr>
      <p:cViewPr varScale="1">
        <p:scale>
          <a:sx n="97" d="100"/>
          <a:sy n="97" d="100"/>
        </p:scale>
        <p:origin x="906" y="72"/>
      </p:cViewPr>
      <p:guideLst>
        <p:guide orient="horz" pos="2160"/>
        <p:guide pos="2880"/>
      </p:guideLst>
    </p:cSldViewPr>
  </p:slideViewPr>
  <p:outlineViewPr>
    <p:cViewPr>
      <p:scale>
        <a:sx n="33" d="100"/>
        <a:sy n="33" d="100"/>
      </p:scale>
      <p:origin x="0" y="111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p:scale>
        <a:sx n="100" d="100"/>
        <a:sy n="100" d="100"/>
      </p:scale>
      <p:origin x="0" y="3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1.xml"/><Relationship Id="rId3" Type="http://schemas.openxmlformats.org/officeDocument/2006/relationships/slide" Target="slides/slide5.xml"/><Relationship Id="rId21" Type="http://schemas.openxmlformats.org/officeDocument/2006/relationships/slide" Target="slides/slide25.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20.xml"/><Relationship Id="rId2" Type="http://schemas.openxmlformats.org/officeDocument/2006/relationships/slide" Target="slides/slide4.xml"/><Relationship Id="rId16" Type="http://schemas.openxmlformats.org/officeDocument/2006/relationships/slide" Target="slides/slide19.xml"/><Relationship Id="rId20" Type="http://schemas.openxmlformats.org/officeDocument/2006/relationships/slide" Target="slides/slide23.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9.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7.xml"/><Relationship Id="rId10" Type="http://schemas.openxmlformats.org/officeDocument/2006/relationships/slide" Target="slides/slide12.xml"/><Relationship Id="rId19" Type="http://schemas.openxmlformats.org/officeDocument/2006/relationships/slide" Target="slides/slide2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AU"/>
          </a:p>
        </p:txBody>
      </p:sp>
      <p:sp>
        <p:nvSpPr>
          <p:cNvPr id="13824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endParaRPr lang="en-AU"/>
          </a:p>
        </p:txBody>
      </p:sp>
      <p:sp>
        <p:nvSpPr>
          <p:cNvPr id="13824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AU"/>
          </a:p>
        </p:txBody>
      </p:sp>
      <p:sp>
        <p:nvSpPr>
          <p:cNvPr id="13824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839B02DA-25CE-4EB7-A895-D595B8E81DD3}" type="slidenum">
              <a:rPr lang="en-AU"/>
              <a:pPr>
                <a:defRPr/>
              </a:pPr>
              <a:t>‹#›</a:t>
            </a:fld>
            <a:endParaRPr lang="en-AU"/>
          </a:p>
        </p:txBody>
      </p:sp>
    </p:spTree>
    <p:extLst>
      <p:ext uri="{BB962C8B-B14F-4D97-AF65-F5344CB8AC3E}">
        <p14:creationId xmlns:p14="http://schemas.microsoft.com/office/powerpoint/2010/main" val="329468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cs typeface="Arial" charset="0"/>
              </a:defRPr>
            </a:lvl1pPr>
          </a:lstStyle>
          <a:p>
            <a:pPr>
              <a:defRPr/>
            </a:pPr>
            <a:endParaRPr lang="en-AU"/>
          </a:p>
        </p:txBody>
      </p:sp>
      <p:sp>
        <p:nvSpPr>
          <p:cNvPr id="409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cs typeface="Arial" charset="0"/>
              </a:defRPr>
            </a:lvl1pPr>
          </a:lstStyle>
          <a:p>
            <a:pPr>
              <a:defRPr/>
            </a:pPr>
            <a:endParaRPr lang="en-AU"/>
          </a:p>
        </p:txBody>
      </p:sp>
      <p:sp>
        <p:nvSpPr>
          <p:cNvPr id="542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410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cs typeface="Arial" charset="0"/>
              </a:defRPr>
            </a:lvl1pPr>
          </a:lstStyle>
          <a:p>
            <a:pPr>
              <a:defRPr/>
            </a:pPr>
            <a:endParaRPr lang="en-AU"/>
          </a:p>
        </p:txBody>
      </p:sp>
      <p:sp>
        <p:nvSpPr>
          <p:cNvPr id="410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cs typeface="Arial" charset="0"/>
              </a:defRPr>
            </a:lvl1pPr>
          </a:lstStyle>
          <a:p>
            <a:pPr>
              <a:defRPr/>
            </a:pPr>
            <a:fld id="{683FE681-A265-4A60-8238-B13244983E93}" type="slidenum">
              <a:rPr lang="en-AU"/>
              <a:pPr>
                <a:defRPr/>
              </a:pPr>
              <a:t>‹#›</a:t>
            </a:fld>
            <a:endParaRPr lang="en-AU"/>
          </a:p>
        </p:txBody>
      </p:sp>
    </p:spTree>
    <p:extLst>
      <p:ext uri="{BB962C8B-B14F-4D97-AF65-F5344CB8AC3E}">
        <p14:creationId xmlns:p14="http://schemas.microsoft.com/office/powerpoint/2010/main" val="1693515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22E9BF6-7456-486F-A53A-4684B4E8B9B1}" type="slidenum">
              <a:rPr lang="en-AU" smtClean="0"/>
              <a:pPr/>
              <a:t>1</a:t>
            </a:fld>
            <a:endParaRPr lang="en-AU" smtClean="0"/>
          </a:p>
        </p:txBody>
      </p:sp>
      <p:sp>
        <p:nvSpPr>
          <p:cNvPr id="56323" name="Rectangle 2"/>
          <p:cNvSpPr>
            <a:spLocks noGrp="1" noRot="1" noChangeAspect="1" noChangeArrowheads="1" noTextEdit="1"/>
          </p:cNvSpPr>
          <p:nvPr>
            <p:ph type="sldImg"/>
          </p:nvPr>
        </p:nvSpPr>
        <p:spPr>
          <a:xfrm>
            <a:off x="1160463" y="892175"/>
            <a:ext cx="4783137" cy="3587750"/>
          </a:xfrm>
          <a:solidFill>
            <a:srgbClr val="FFFFFF"/>
          </a:solidFill>
          <a:ln/>
        </p:spPr>
      </p:sp>
      <p:sp>
        <p:nvSpPr>
          <p:cNvPr id="5123" name="Rectangle 3"/>
          <p:cNvSpPr>
            <a:spLocks noGrp="1" noChangeArrowheads="1"/>
          </p:cNvSpPr>
          <p:nvPr>
            <p:ph type="body" idx="1"/>
          </p:nvPr>
        </p:nvSpPr>
        <p:spPr>
          <a:xfrm>
            <a:off x="946150" y="4865688"/>
            <a:ext cx="5207000" cy="4308475"/>
          </a:xfrm>
          <a:solidFill>
            <a:srgbClr val="FFFFFF"/>
          </a:solidFill>
          <a:ln>
            <a:solidFill>
              <a:srgbClr val="000000"/>
            </a:solidFill>
          </a:ln>
        </p:spPr>
        <p:txBody>
          <a:bodyPr/>
          <a:lstStyle/>
          <a:p>
            <a:pPr eaLnBrk="1" hangingPunct="1">
              <a:defRPr/>
            </a:pPr>
            <a:r>
              <a:rPr lang="en-AU" dirty="0" smtClean="0">
                <a:solidFill>
                  <a:srgbClr val="FF9900"/>
                </a:solidFill>
                <a:effectLst>
                  <a:outerShdw blurRad="38100" dist="38100" dir="2700000" algn="tl">
                    <a:srgbClr val="FFFFFF"/>
                  </a:outerShdw>
                </a:effectLst>
              </a:rPr>
              <a:t>Radio astronomers routinely use aperture synthesis images. The underlying concepts have a rich history involving  discovery, and sociology, and some incredible individuals.</a:t>
            </a:r>
          </a:p>
          <a:p>
            <a:pPr eaLnBrk="1" hangingPunct="1">
              <a:defRPr/>
            </a:pPr>
            <a:endParaRPr lang="en-AU" dirty="0" smtClean="0"/>
          </a:p>
        </p:txBody>
      </p:sp>
    </p:spTree>
    <p:extLst>
      <p:ext uri="{BB962C8B-B14F-4D97-AF65-F5344CB8AC3E}">
        <p14:creationId xmlns:p14="http://schemas.microsoft.com/office/powerpoint/2010/main" val="259802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92188" y="768350"/>
            <a:ext cx="5114925" cy="3836988"/>
          </a:xfrm>
          <a:ln/>
        </p:spPr>
      </p:sp>
      <p:sp>
        <p:nvSpPr>
          <p:cNvPr id="68611" name="Rectangle 3"/>
          <p:cNvSpPr>
            <a:spLocks noGrp="1" noChangeArrowheads="1"/>
          </p:cNvSpPr>
          <p:nvPr>
            <p:ph type="body" idx="1"/>
          </p:nvPr>
        </p:nvSpPr>
        <p:spPr>
          <a:noFill/>
          <a:ln/>
        </p:spPr>
        <p:txBody>
          <a:bodyPr/>
          <a:lstStyle/>
          <a:p>
            <a:r>
              <a:rPr lang="en-AU" sz="1000" smtClean="0"/>
              <a:t>At the end of May 1948, an ex-Army gun-laying radar trailer containing four 100Mhz Yagis, a</a:t>
            </a:r>
          </a:p>
          <a:p>
            <a:r>
              <a:rPr lang="en-AU" sz="1000" smtClean="0"/>
              <a:t>new 100MHz receiver, recorders, chronometers, and weather recording equipment were</a:t>
            </a:r>
          </a:p>
          <a:p>
            <a:r>
              <a:rPr lang="en-AU" sz="1000" smtClean="0"/>
              <a:t>shipped to New Zealand. This equipment was then moved to a site called ‘Pakiri Hill’ about</a:t>
            </a:r>
          </a:p>
          <a:p>
            <a:r>
              <a:rPr lang="en-AU" sz="1000" smtClean="0"/>
              <a:t>10km from a small fishing village called Leigh, about 70km north-west of Auckland. At this site</a:t>
            </a:r>
          </a:p>
          <a:p>
            <a:r>
              <a:rPr lang="en-AU" sz="1000" smtClean="0"/>
              <a:t>they obtained about 30 nights of observations of Cygnus-A and in mid-July five observations</a:t>
            </a:r>
          </a:p>
          <a:p>
            <a:r>
              <a:rPr lang="en-AU" sz="1000" smtClean="0"/>
              <a:t>of Taurus-A. A large number of observations were necessary to reduce the noise in the</a:t>
            </a:r>
          </a:p>
          <a:p>
            <a:r>
              <a:rPr lang="en-AU" sz="1000" smtClean="0"/>
              <a:t>sidereal time of the interference minima caused by irregular diffraction. One important</a:t>
            </a:r>
          </a:p>
          <a:p>
            <a:r>
              <a:rPr lang="en-AU" sz="1000" smtClean="0"/>
              <a:t>discovery that was made during these observations was that the observed amplitude</a:t>
            </a:r>
          </a:p>
          <a:p>
            <a:r>
              <a:rPr lang="en-AU" sz="1000" smtClean="0"/>
              <a:t>variations were of atmospheric origin and were not inherent in the source itself. Spacedaerial</a:t>
            </a:r>
          </a:p>
          <a:p>
            <a:r>
              <a:rPr lang="en-AU" sz="1000" smtClean="0"/>
              <a:t>observations between Leigh and Dover Heights showed almost complete correlation</a:t>
            </a:r>
          </a:p>
          <a:p>
            <a:r>
              <a:rPr lang="en-AU" sz="1000" smtClean="0"/>
              <a:t>between solar bursts at the two sites, but no correlation between source variations. At the</a:t>
            </a:r>
          </a:p>
          <a:p>
            <a:r>
              <a:rPr lang="en-AU" sz="1000" smtClean="0"/>
              <a:t>end of August 1948, the equipment was moved to a new site in New Zealand near Phia,</a:t>
            </a:r>
          </a:p>
          <a:p>
            <a:r>
              <a:rPr lang="en-AU" sz="1000" smtClean="0"/>
              <a:t>about 30 km north of Aukland. Over a three-week period, data was collected on four sources,</a:t>
            </a:r>
          </a:p>
          <a:p>
            <a:r>
              <a:rPr lang="en-AU" sz="1000" smtClean="0"/>
              <a:t>Cygnus-A, Taurus-A, Centaurus-A and Virgo-A.</a:t>
            </a:r>
          </a:p>
          <a:p>
            <a:endParaRPr lang="en-AU" sz="1000" smtClean="0"/>
          </a:p>
        </p:txBody>
      </p:sp>
    </p:spTree>
    <p:extLst>
      <p:ext uri="{BB962C8B-B14F-4D97-AF65-F5344CB8AC3E}">
        <p14:creationId xmlns:p14="http://schemas.microsoft.com/office/powerpoint/2010/main" val="3384248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38E9217-5D67-4319-A348-3F3585CAF724}" type="slidenum">
              <a:rPr lang="en-AU" smtClean="0"/>
              <a:pPr/>
              <a:t>11</a:t>
            </a:fld>
            <a:endParaRPr lang="en-AU" smtClean="0"/>
          </a:p>
        </p:txBody>
      </p:sp>
      <p:sp>
        <p:nvSpPr>
          <p:cNvPr id="7065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C70EBAB8-AADA-4E22-BAEB-936574A337F2}" type="slidenum">
              <a:rPr lang="en-AU" sz="1300"/>
              <a:pPr algn="r" defTabSz="990600" eaLnBrk="1" hangingPunct="1"/>
              <a:t>11</a:t>
            </a:fld>
            <a:endParaRPr lang="en-AU" sz="1300"/>
          </a:p>
        </p:txBody>
      </p:sp>
      <p:sp>
        <p:nvSpPr>
          <p:cNvPr id="70660" name="Rectangle 2"/>
          <p:cNvSpPr>
            <a:spLocks noGrp="1" noRot="1" noChangeAspect="1" noChangeArrowheads="1" noTextEdit="1"/>
          </p:cNvSpPr>
          <p:nvPr>
            <p:ph type="sldImg"/>
          </p:nvPr>
        </p:nvSpPr>
        <p:spPr>
          <a:xfrm>
            <a:off x="992188" y="768350"/>
            <a:ext cx="5114925" cy="3836988"/>
          </a:xfrm>
          <a:ln/>
        </p:spPr>
      </p:sp>
      <p:sp>
        <p:nvSpPr>
          <p:cNvPr id="70661" name="Rectangle 3"/>
          <p:cNvSpPr>
            <a:spLocks noGrp="1" noChangeArrowheads="1"/>
          </p:cNvSpPr>
          <p:nvPr>
            <p:ph type="body" idx="1"/>
          </p:nvPr>
        </p:nvSpPr>
        <p:spPr>
          <a:noFill/>
          <a:ln/>
        </p:spPr>
        <p:txBody>
          <a:bodyPr lIns="99038" tIns="49520" rIns="99038" bIns="49520"/>
          <a:lstStyle/>
          <a:p>
            <a:pPr eaLnBrk="1" hangingPunct="1"/>
            <a:r>
              <a:rPr lang="en-US" smtClean="0"/>
              <a:t>Added Pawsey and Payne-Scott</a:t>
            </a:r>
          </a:p>
        </p:txBody>
      </p:sp>
    </p:spTree>
    <p:extLst>
      <p:ext uri="{BB962C8B-B14F-4D97-AF65-F5344CB8AC3E}">
        <p14:creationId xmlns:p14="http://schemas.microsoft.com/office/powerpoint/2010/main" val="4229336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2509E41-0512-445A-BB30-40304FE68930}" type="slidenum">
              <a:rPr lang="en-AU" smtClean="0"/>
              <a:pPr/>
              <a:t>12</a:t>
            </a:fld>
            <a:endParaRPr lang="en-AU" smtClean="0"/>
          </a:p>
        </p:txBody>
      </p:sp>
      <p:sp>
        <p:nvSpPr>
          <p:cNvPr id="71683"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407766E2-90E1-4157-B24C-971CB23A6291}" type="slidenum">
              <a:rPr lang="en-AU" sz="1300"/>
              <a:pPr algn="r" defTabSz="990600" eaLnBrk="1" hangingPunct="1"/>
              <a:t>12</a:t>
            </a:fld>
            <a:endParaRPr lang="en-AU" sz="1300"/>
          </a:p>
        </p:txBody>
      </p:sp>
      <p:sp>
        <p:nvSpPr>
          <p:cNvPr id="71684" name="Rectangle 2"/>
          <p:cNvSpPr>
            <a:spLocks noGrp="1" noRot="1" noChangeAspect="1" noChangeArrowheads="1" noTextEdit="1"/>
          </p:cNvSpPr>
          <p:nvPr>
            <p:ph type="sldImg"/>
          </p:nvPr>
        </p:nvSpPr>
        <p:spPr>
          <a:xfrm>
            <a:off x="992188" y="768350"/>
            <a:ext cx="5114925" cy="3836988"/>
          </a:xfrm>
          <a:ln/>
        </p:spPr>
      </p:sp>
      <p:sp>
        <p:nvSpPr>
          <p:cNvPr id="71685" name="Rectangle 3"/>
          <p:cNvSpPr>
            <a:spLocks noGrp="1" noChangeArrowheads="1"/>
          </p:cNvSpPr>
          <p:nvPr>
            <p:ph type="body" idx="1"/>
          </p:nvPr>
        </p:nvSpPr>
        <p:spPr>
          <a:noFill/>
          <a:ln/>
        </p:spPr>
        <p:txBody>
          <a:bodyPr lIns="99038" tIns="49520" rIns="99038" bIns="49520"/>
          <a:lstStyle/>
          <a:p>
            <a:pPr eaLnBrk="1" hangingPunct="1"/>
            <a:r>
              <a:rPr lang="en-AU" smtClean="0"/>
              <a:t>This slide has been updated after the Hewish lecture.  Sp O’Brien and recoognition of earth rotation</a:t>
            </a:r>
          </a:p>
          <a:p>
            <a:pPr eaLnBrk="1" hangingPunct="1"/>
            <a:r>
              <a:rPr lang="en-AU" smtClean="0"/>
              <a:t>Note that Hogbom 1958 was unaware/didn’t make the connections to O/Brien for earth rotation synthesis.</a:t>
            </a:r>
          </a:p>
        </p:txBody>
      </p:sp>
    </p:spTree>
    <p:extLst>
      <p:ext uri="{BB962C8B-B14F-4D97-AF65-F5344CB8AC3E}">
        <p14:creationId xmlns:p14="http://schemas.microsoft.com/office/powerpoint/2010/main" val="8155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9B0643D-EBCD-4D34-A26C-3698DDC9516F}" type="slidenum">
              <a:rPr lang="en-AU" smtClean="0"/>
              <a:pPr/>
              <a:t>13</a:t>
            </a:fld>
            <a:endParaRPr lang="en-AU" smtClean="0"/>
          </a:p>
        </p:txBody>
      </p:sp>
      <p:sp>
        <p:nvSpPr>
          <p:cNvPr id="72707"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80DDD14F-D433-46AF-A339-7B55120EFB12}" type="slidenum">
              <a:rPr lang="en-AU" sz="1300"/>
              <a:pPr algn="r" defTabSz="990600" eaLnBrk="1" hangingPunct="1"/>
              <a:t>13</a:t>
            </a:fld>
            <a:endParaRPr lang="en-AU" sz="1300"/>
          </a:p>
        </p:txBody>
      </p:sp>
      <p:sp>
        <p:nvSpPr>
          <p:cNvPr id="72708" name="Rectangle 2"/>
          <p:cNvSpPr>
            <a:spLocks noGrp="1" noRot="1" noChangeAspect="1" noChangeArrowheads="1" noTextEdit="1"/>
          </p:cNvSpPr>
          <p:nvPr>
            <p:ph type="sldImg"/>
          </p:nvPr>
        </p:nvSpPr>
        <p:spPr>
          <a:xfrm>
            <a:off x="992188" y="768350"/>
            <a:ext cx="5114925" cy="3836988"/>
          </a:xfrm>
          <a:ln/>
        </p:spPr>
      </p:sp>
      <p:sp>
        <p:nvSpPr>
          <p:cNvPr id="72709" name="Rectangle 3"/>
          <p:cNvSpPr>
            <a:spLocks noGrp="1" noChangeArrowheads="1"/>
          </p:cNvSpPr>
          <p:nvPr>
            <p:ph type="body" idx="1"/>
          </p:nvPr>
        </p:nvSpPr>
        <p:spPr>
          <a:noFill/>
          <a:ln/>
        </p:spPr>
        <p:txBody>
          <a:bodyPr lIns="99038" tIns="49520" rIns="99038" bIns="49520"/>
          <a:lstStyle/>
          <a:p>
            <a:pPr eaLnBrk="1" hangingPunct="1"/>
            <a:endParaRPr lang="en-US" smtClean="0"/>
          </a:p>
        </p:txBody>
      </p:sp>
    </p:spTree>
    <p:extLst>
      <p:ext uri="{BB962C8B-B14F-4D97-AF65-F5344CB8AC3E}">
        <p14:creationId xmlns:p14="http://schemas.microsoft.com/office/powerpoint/2010/main" val="326647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73D5A3F-DD97-4488-9921-2F61067FBB50}" type="slidenum">
              <a:rPr lang="en-AU" smtClean="0"/>
              <a:pPr/>
              <a:t>14</a:t>
            </a:fld>
            <a:endParaRPr lang="en-AU" smtClean="0"/>
          </a:p>
        </p:txBody>
      </p:sp>
      <p:sp>
        <p:nvSpPr>
          <p:cNvPr id="7373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584E986C-B657-4534-805A-7D67E3DD693C}" type="slidenum">
              <a:rPr lang="en-AU" sz="1300"/>
              <a:pPr algn="r" defTabSz="990600" eaLnBrk="1" hangingPunct="1"/>
              <a:t>14</a:t>
            </a:fld>
            <a:endParaRPr lang="en-AU" sz="1300"/>
          </a:p>
        </p:txBody>
      </p:sp>
      <p:sp>
        <p:nvSpPr>
          <p:cNvPr id="73732" name="Rectangle 2"/>
          <p:cNvSpPr>
            <a:spLocks noGrp="1" noRot="1" noChangeAspect="1" noChangeArrowheads="1" noTextEdit="1"/>
          </p:cNvSpPr>
          <p:nvPr>
            <p:ph type="sldImg"/>
          </p:nvPr>
        </p:nvSpPr>
        <p:spPr>
          <a:xfrm>
            <a:off x="992188" y="768350"/>
            <a:ext cx="5114925" cy="3836988"/>
          </a:xfrm>
          <a:ln/>
        </p:spPr>
      </p:sp>
      <p:sp>
        <p:nvSpPr>
          <p:cNvPr id="73733" name="Rectangle 3"/>
          <p:cNvSpPr>
            <a:spLocks noGrp="1" noChangeArrowheads="1"/>
          </p:cNvSpPr>
          <p:nvPr>
            <p:ph type="body" idx="1"/>
          </p:nvPr>
        </p:nvSpPr>
        <p:spPr>
          <a:noFill/>
          <a:ln/>
        </p:spPr>
        <p:txBody>
          <a:bodyPr lIns="99038" tIns="49520" rIns="99038" bIns="49520"/>
          <a:lstStyle/>
          <a:p>
            <a:pPr eaLnBrk="1" hangingPunct="1"/>
            <a:endParaRPr lang="en-US" smtClean="0"/>
          </a:p>
        </p:txBody>
      </p:sp>
    </p:spTree>
    <p:extLst>
      <p:ext uri="{BB962C8B-B14F-4D97-AF65-F5344CB8AC3E}">
        <p14:creationId xmlns:p14="http://schemas.microsoft.com/office/powerpoint/2010/main" val="357371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C66EB01-EAD0-4659-AE99-606596348DDE}" type="slidenum">
              <a:rPr lang="en-AU" smtClean="0"/>
              <a:pPr/>
              <a:t>15</a:t>
            </a:fld>
            <a:endParaRPr lang="en-AU" smtClean="0"/>
          </a:p>
        </p:txBody>
      </p:sp>
      <p:sp>
        <p:nvSpPr>
          <p:cNvPr id="74755"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59A44904-EC71-4B56-B8CE-A9C6390EFA83}" type="slidenum">
              <a:rPr lang="en-AU" sz="1300"/>
              <a:pPr algn="r" defTabSz="990600" eaLnBrk="1" hangingPunct="1"/>
              <a:t>15</a:t>
            </a:fld>
            <a:endParaRPr lang="en-AU" sz="1300"/>
          </a:p>
        </p:txBody>
      </p:sp>
      <p:sp>
        <p:nvSpPr>
          <p:cNvPr id="74756" name="Rectangle 2"/>
          <p:cNvSpPr>
            <a:spLocks noGrp="1" noRot="1" noChangeAspect="1" noChangeArrowheads="1" noTextEdit="1"/>
          </p:cNvSpPr>
          <p:nvPr>
            <p:ph type="sldImg"/>
          </p:nvPr>
        </p:nvSpPr>
        <p:spPr>
          <a:xfrm>
            <a:off x="992188" y="768350"/>
            <a:ext cx="5114925" cy="3836988"/>
          </a:xfrm>
          <a:ln/>
        </p:spPr>
      </p:sp>
      <p:sp>
        <p:nvSpPr>
          <p:cNvPr id="74757" name="Rectangle 3"/>
          <p:cNvSpPr>
            <a:spLocks noGrp="1" noChangeArrowheads="1"/>
          </p:cNvSpPr>
          <p:nvPr>
            <p:ph type="body" idx="1"/>
          </p:nvPr>
        </p:nvSpPr>
        <p:spPr>
          <a:noFill/>
          <a:ln/>
        </p:spPr>
        <p:txBody>
          <a:bodyPr lIns="99038" tIns="49520" rIns="99038" bIns="49520"/>
          <a:lstStyle/>
          <a:p>
            <a:pPr eaLnBrk="1" hangingPunct="1"/>
            <a:r>
              <a:rPr lang="en-AU" smtClean="0"/>
              <a:t>Peter Scheuer recreating the use of Lipson-Beevers strips in the 1950's (from Woody Sullivan 1988).</a:t>
            </a:r>
          </a:p>
          <a:p>
            <a:pPr eaLnBrk="1" hangingPunct="1"/>
            <a:r>
              <a:rPr lang="en-AU" smtClean="0"/>
              <a:t>Removed Pearcey: Hollerith rolling-total tabulator for 2D Fourier synthesis</a:t>
            </a:r>
          </a:p>
          <a:p>
            <a:pPr eaLnBrk="1" hangingPunct="1"/>
            <a:endParaRPr lang="en-AU" smtClean="0"/>
          </a:p>
        </p:txBody>
      </p:sp>
    </p:spTree>
    <p:extLst>
      <p:ext uri="{BB962C8B-B14F-4D97-AF65-F5344CB8AC3E}">
        <p14:creationId xmlns:p14="http://schemas.microsoft.com/office/powerpoint/2010/main" val="300480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A22E582-5F0F-4963-ABB4-B5D2BEA5CF70}" type="slidenum">
              <a:rPr lang="en-AU" smtClean="0"/>
              <a:pPr/>
              <a:t>16</a:t>
            </a:fld>
            <a:endParaRPr lang="en-AU" smtClean="0"/>
          </a:p>
        </p:txBody>
      </p:sp>
      <p:sp>
        <p:nvSpPr>
          <p:cNvPr id="7577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30542747-BD0F-411C-90ED-7DE0768B9391}" type="slidenum">
              <a:rPr lang="en-AU" sz="1300"/>
              <a:pPr algn="r" defTabSz="990600" eaLnBrk="1" hangingPunct="1"/>
              <a:t>16</a:t>
            </a:fld>
            <a:endParaRPr lang="en-AU" sz="1300"/>
          </a:p>
        </p:txBody>
      </p:sp>
      <p:sp>
        <p:nvSpPr>
          <p:cNvPr id="75780" name="Rectangle 2"/>
          <p:cNvSpPr>
            <a:spLocks noGrp="1" noRot="1" noChangeAspect="1" noChangeArrowheads="1" noTextEdit="1"/>
          </p:cNvSpPr>
          <p:nvPr>
            <p:ph type="sldImg"/>
          </p:nvPr>
        </p:nvSpPr>
        <p:spPr>
          <a:xfrm>
            <a:off x="992188" y="768350"/>
            <a:ext cx="5114925" cy="3836988"/>
          </a:xfrm>
          <a:ln/>
        </p:spPr>
      </p:sp>
      <p:sp>
        <p:nvSpPr>
          <p:cNvPr id="75781" name="Rectangle 3"/>
          <p:cNvSpPr>
            <a:spLocks noGrp="1" noChangeArrowheads="1"/>
          </p:cNvSpPr>
          <p:nvPr>
            <p:ph type="body" idx="1"/>
          </p:nvPr>
        </p:nvSpPr>
        <p:spPr>
          <a:noFill/>
          <a:ln/>
        </p:spPr>
        <p:txBody>
          <a:bodyPr lIns="99038" tIns="49520" rIns="99038" bIns="49520"/>
          <a:lstStyle/>
          <a:p>
            <a:pPr eaLnBrk="1" hangingPunct="1"/>
            <a:r>
              <a:rPr lang="en-AU" smtClean="0"/>
              <a:t>Delete Pawsey asked Jim Roberts to write this with Ron Bracewell after his colloquium</a:t>
            </a:r>
          </a:p>
          <a:p>
            <a:pPr lvl="1" eaLnBrk="1" hangingPunct="1"/>
            <a:r>
              <a:rPr lang="en-AU" smtClean="0"/>
              <a:t>Aust J Phys 7, p615</a:t>
            </a:r>
          </a:p>
          <a:p>
            <a:pPr lvl="1" eaLnBrk="1" hangingPunct="1"/>
            <a:r>
              <a:rPr lang="en-AU" smtClean="0"/>
              <a:t>Scheuer: theory of the phase switch</a:t>
            </a:r>
          </a:p>
          <a:p>
            <a:pPr lvl="1" eaLnBrk="1" hangingPunct="1"/>
            <a:endParaRPr lang="en-AU" smtClean="0"/>
          </a:p>
          <a:p>
            <a:pPr eaLnBrk="1" hangingPunct="1"/>
            <a:endParaRPr lang="en-AU" smtClean="0"/>
          </a:p>
          <a:p>
            <a:pPr eaLnBrk="1" hangingPunct="1"/>
            <a:endParaRPr lang="en-AU" smtClean="0"/>
          </a:p>
        </p:txBody>
      </p:sp>
    </p:spTree>
    <p:extLst>
      <p:ext uri="{BB962C8B-B14F-4D97-AF65-F5344CB8AC3E}">
        <p14:creationId xmlns:p14="http://schemas.microsoft.com/office/powerpoint/2010/main" val="2241347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992188" y="768350"/>
            <a:ext cx="5114925" cy="3836988"/>
          </a:xfrm>
          <a:ln/>
        </p:spPr>
      </p:sp>
      <p:sp>
        <p:nvSpPr>
          <p:cNvPr id="76803" name="Notes Placeholder 2"/>
          <p:cNvSpPr>
            <a:spLocks noGrp="1"/>
          </p:cNvSpPr>
          <p:nvPr>
            <p:ph type="body" idx="1"/>
          </p:nvPr>
        </p:nvSpPr>
        <p:spPr>
          <a:noFill/>
          <a:ln/>
        </p:spPr>
        <p:txBody>
          <a:bodyPr/>
          <a:lstStyle/>
          <a:p>
            <a:pPr eaLnBrk="1" hangingPunct="1"/>
            <a:r>
              <a:rPr lang="en-AU" smtClean="0"/>
              <a:t> Christiansen and Warburton, Aust J Phys 8, 474 (1955)</a:t>
            </a:r>
            <a:br>
              <a:rPr lang="en-AU" smtClean="0"/>
            </a:br>
            <a:endParaRPr lang="en-AU" smtClean="0"/>
          </a:p>
        </p:txBody>
      </p:sp>
      <p:sp>
        <p:nvSpPr>
          <p:cNvPr id="76804" name="Slide Number Placeholder 3"/>
          <p:cNvSpPr>
            <a:spLocks noGrp="1"/>
          </p:cNvSpPr>
          <p:nvPr>
            <p:ph type="sldNum" sz="quarter" idx="5"/>
          </p:nvPr>
        </p:nvSpPr>
        <p:spPr>
          <a:noFill/>
        </p:spPr>
        <p:txBody>
          <a:bodyPr/>
          <a:lstStyle/>
          <a:p>
            <a:fld id="{ABCB57A1-7AE9-4006-8367-710A540AD296}" type="slidenum">
              <a:rPr lang="en-AU" smtClean="0"/>
              <a:pPr/>
              <a:t>18</a:t>
            </a:fld>
            <a:endParaRPr lang="en-AU" smtClean="0"/>
          </a:p>
        </p:txBody>
      </p:sp>
    </p:spTree>
    <p:extLst>
      <p:ext uri="{BB962C8B-B14F-4D97-AF65-F5344CB8AC3E}">
        <p14:creationId xmlns:p14="http://schemas.microsoft.com/office/powerpoint/2010/main" val="2846840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8A55BF9-4256-44BE-A8DB-1613638D6B68}" type="slidenum">
              <a:rPr lang="en-AU" smtClean="0"/>
              <a:pPr/>
              <a:t>20</a:t>
            </a:fld>
            <a:endParaRPr lang="en-AU" smtClean="0"/>
          </a:p>
        </p:txBody>
      </p:sp>
      <p:sp>
        <p:nvSpPr>
          <p:cNvPr id="77827" name="Rectangle 2"/>
          <p:cNvSpPr>
            <a:spLocks noGrp="1" noRot="1" noChangeAspect="1" noChangeArrowheads="1" noTextEdit="1"/>
          </p:cNvSpPr>
          <p:nvPr>
            <p:ph type="sldImg"/>
          </p:nvPr>
        </p:nvSpPr>
        <p:spPr>
          <a:xfrm>
            <a:off x="992188" y="768350"/>
            <a:ext cx="5114925" cy="3836988"/>
          </a:xfrm>
          <a:ln/>
        </p:spPr>
      </p:sp>
      <p:sp>
        <p:nvSpPr>
          <p:cNvPr id="77828" name="Rectangle 3"/>
          <p:cNvSpPr>
            <a:spLocks noGrp="1" noChangeArrowheads="1"/>
          </p:cNvSpPr>
          <p:nvPr>
            <p:ph type="body" idx="1"/>
          </p:nvPr>
        </p:nvSpPr>
        <p:spPr>
          <a:noFill/>
          <a:ln/>
        </p:spPr>
        <p:txBody>
          <a:bodyPr/>
          <a:lstStyle/>
          <a:p>
            <a:pPr eaLnBrk="1" hangingPunct="1"/>
            <a:r>
              <a:rPr lang="en-AU" smtClean="0"/>
              <a:t>Note that oral history is confounded by not only changes in memory, but also it is the personal view of the individal</a:t>
            </a:r>
          </a:p>
          <a:p>
            <a:pPr eaLnBrk="1" hangingPunct="1"/>
            <a:r>
              <a:rPr lang="en-AU" smtClean="0"/>
              <a:t>This is also a nice illustration of the closed v open research environment</a:t>
            </a:r>
          </a:p>
        </p:txBody>
      </p:sp>
    </p:spTree>
    <p:extLst>
      <p:ext uri="{BB962C8B-B14F-4D97-AF65-F5344CB8AC3E}">
        <p14:creationId xmlns:p14="http://schemas.microsoft.com/office/powerpoint/2010/main" val="1013661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F86FEA2-647B-40CA-A5DF-7FCF321455FD}" type="slidenum">
              <a:rPr lang="en-AU" smtClean="0"/>
              <a:pPr/>
              <a:t>22</a:t>
            </a:fld>
            <a:endParaRPr lang="en-AU" smtClean="0"/>
          </a:p>
        </p:txBody>
      </p:sp>
      <p:sp>
        <p:nvSpPr>
          <p:cNvPr id="78851" name="Rectangle 2"/>
          <p:cNvSpPr>
            <a:spLocks noGrp="1" noRot="1" noChangeAspect="1" noChangeArrowheads="1" noTextEdit="1"/>
          </p:cNvSpPr>
          <p:nvPr>
            <p:ph type="sldImg"/>
          </p:nvPr>
        </p:nvSpPr>
        <p:spPr>
          <a:xfrm>
            <a:off x="992188" y="768350"/>
            <a:ext cx="5114925" cy="3836988"/>
          </a:xfrm>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3072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8BBA8FB-795E-4A15-9BA4-07E22515F3A4}" type="slidenum">
              <a:rPr lang="en-AU" smtClean="0"/>
              <a:pPr/>
              <a:t>2</a:t>
            </a:fld>
            <a:endParaRPr lang="en-AU" smtClean="0"/>
          </a:p>
        </p:txBody>
      </p:sp>
      <p:sp>
        <p:nvSpPr>
          <p:cNvPr id="57347"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CA3904C1-9D11-4C96-80BB-12173B16EC91}" type="slidenum">
              <a:rPr lang="en-AU" sz="1300"/>
              <a:pPr algn="r" defTabSz="990600" eaLnBrk="1" hangingPunct="1"/>
              <a:t>2</a:t>
            </a:fld>
            <a:endParaRPr lang="en-AU" sz="1300"/>
          </a:p>
        </p:txBody>
      </p:sp>
      <p:sp>
        <p:nvSpPr>
          <p:cNvPr id="57348" name="Rectangle 2"/>
          <p:cNvSpPr>
            <a:spLocks noGrp="1" noRot="1" noChangeAspect="1" noChangeArrowheads="1" noTextEdit="1"/>
          </p:cNvSpPr>
          <p:nvPr>
            <p:ph type="sldImg"/>
          </p:nvPr>
        </p:nvSpPr>
        <p:spPr>
          <a:xfrm>
            <a:off x="992188" y="768350"/>
            <a:ext cx="5114925" cy="3836988"/>
          </a:xfrm>
          <a:ln/>
        </p:spPr>
      </p:sp>
      <p:sp>
        <p:nvSpPr>
          <p:cNvPr id="57349" name="Rectangle 3"/>
          <p:cNvSpPr>
            <a:spLocks noGrp="1" noChangeArrowheads="1"/>
          </p:cNvSpPr>
          <p:nvPr>
            <p:ph type="body" idx="1"/>
          </p:nvPr>
        </p:nvSpPr>
        <p:spPr>
          <a:xfrm>
            <a:off x="709613" y="4860925"/>
            <a:ext cx="5680075" cy="4605338"/>
          </a:xfrm>
          <a:noFill/>
          <a:ln/>
        </p:spPr>
        <p:txBody>
          <a:bodyPr lIns="99038" tIns="49520" rIns="99038" bIns="49520"/>
          <a:lstStyle/>
          <a:p>
            <a:pPr eaLnBrk="1" hangingPunct="1"/>
            <a:endParaRPr lang="en-US" smtClean="0"/>
          </a:p>
        </p:txBody>
      </p:sp>
    </p:spTree>
    <p:extLst>
      <p:ext uri="{BB962C8B-B14F-4D97-AF65-F5344CB8AC3E}">
        <p14:creationId xmlns:p14="http://schemas.microsoft.com/office/powerpoint/2010/main" val="151416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9E192BA-2149-4E15-A8FE-1B9B36F39FD9}" type="slidenum">
              <a:rPr lang="en-AU" smtClean="0"/>
              <a:pPr/>
              <a:t>25</a:t>
            </a:fld>
            <a:endParaRPr lang="en-AU" smtClean="0"/>
          </a:p>
        </p:txBody>
      </p:sp>
      <p:sp>
        <p:nvSpPr>
          <p:cNvPr id="79875" name="Rectangle 2"/>
          <p:cNvSpPr>
            <a:spLocks noGrp="1" noRot="1" noChangeAspect="1" noChangeArrowheads="1" noTextEdit="1"/>
          </p:cNvSpPr>
          <p:nvPr>
            <p:ph type="sldImg"/>
          </p:nvPr>
        </p:nvSpPr>
        <p:spPr>
          <a:xfrm>
            <a:off x="992188" y="768350"/>
            <a:ext cx="5114925" cy="3836988"/>
          </a:xfrm>
          <a:ln/>
        </p:spPr>
      </p:sp>
      <p:sp>
        <p:nvSpPr>
          <p:cNvPr id="79876" name="Rectangle 3"/>
          <p:cNvSpPr>
            <a:spLocks noGrp="1" noChangeArrowheads="1"/>
          </p:cNvSpPr>
          <p:nvPr>
            <p:ph type="body" idx="1"/>
          </p:nvPr>
        </p:nvSpPr>
        <p:spPr>
          <a:noFill/>
          <a:ln/>
        </p:spPr>
        <p:txBody>
          <a:bodyPr/>
          <a:lstStyle/>
          <a:p>
            <a:pPr eaLnBrk="1" hangingPunct="1"/>
            <a:r>
              <a:rPr lang="en-AU" smtClean="0"/>
              <a:t>From Blauuw</a:t>
            </a:r>
          </a:p>
        </p:txBody>
      </p:sp>
    </p:spTree>
    <p:extLst>
      <p:ext uri="{BB962C8B-B14F-4D97-AF65-F5344CB8AC3E}">
        <p14:creationId xmlns:p14="http://schemas.microsoft.com/office/powerpoint/2010/main" val="3373089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FDDAA9C-8073-4B61-A44F-EE5FF6A048DA}" type="slidenum">
              <a:rPr lang="en-AU" smtClean="0"/>
              <a:pPr/>
              <a:t>26</a:t>
            </a:fld>
            <a:endParaRPr lang="en-AU" smtClean="0"/>
          </a:p>
        </p:txBody>
      </p:sp>
      <p:sp>
        <p:nvSpPr>
          <p:cNvPr id="8089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1E7C9119-D916-4AF3-BD4B-BF6053546126}" type="slidenum">
              <a:rPr lang="en-AU" sz="1300"/>
              <a:pPr algn="r" defTabSz="990600" eaLnBrk="1" hangingPunct="1"/>
              <a:t>26</a:t>
            </a:fld>
            <a:endParaRPr lang="en-AU" sz="1300"/>
          </a:p>
        </p:txBody>
      </p:sp>
      <p:sp>
        <p:nvSpPr>
          <p:cNvPr id="80900" name="Rectangle 2"/>
          <p:cNvSpPr>
            <a:spLocks noGrp="1" noRot="1" noChangeAspect="1" noChangeArrowheads="1" noTextEdit="1"/>
          </p:cNvSpPr>
          <p:nvPr>
            <p:ph type="sldImg"/>
          </p:nvPr>
        </p:nvSpPr>
        <p:spPr>
          <a:xfrm>
            <a:off x="992188" y="768350"/>
            <a:ext cx="5114925" cy="3836988"/>
          </a:xfrm>
          <a:ln/>
        </p:spPr>
      </p:sp>
      <p:sp>
        <p:nvSpPr>
          <p:cNvPr id="80901" name="Rectangle 3"/>
          <p:cNvSpPr>
            <a:spLocks noGrp="1" noChangeArrowheads="1"/>
          </p:cNvSpPr>
          <p:nvPr>
            <p:ph type="body" idx="1"/>
          </p:nvPr>
        </p:nvSpPr>
        <p:spPr>
          <a:xfrm>
            <a:off x="709613" y="4860925"/>
            <a:ext cx="5680075" cy="4605338"/>
          </a:xfrm>
          <a:noFill/>
          <a:ln/>
        </p:spPr>
        <p:txBody>
          <a:bodyPr lIns="99038" tIns="49520" rIns="99038" bIns="49520"/>
          <a:lstStyle/>
          <a:p>
            <a:pPr eaLnBrk="1" hangingPunct="1"/>
            <a:r>
              <a:rPr lang="en-AU" smtClean="0"/>
              <a:t>And from the presentation for Ryle:</a:t>
            </a:r>
          </a:p>
          <a:p>
            <a:pPr eaLnBrk="1" hangingPunct="1"/>
            <a:r>
              <a:rPr lang="en-AU" smtClean="0"/>
              <a:t>The radio-astronomical instruments invented and developed by Martin Ryle, and utilized so successfully by him and his collaborators in their observations, have been one of the most important elements of the latest discoveries in Astrophysics.</a:t>
            </a:r>
          </a:p>
        </p:txBody>
      </p:sp>
    </p:spTree>
    <p:extLst>
      <p:ext uri="{BB962C8B-B14F-4D97-AF65-F5344CB8AC3E}">
        <p14:creationId xmlns:p14="http://schemas.microsoft.com/office/powerpoint/2010/main" val="1340178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7004F3F-6587-4573-95B6-1CA1E229E234}" type="slidenum">
              <a:rPr lang="en-AU" smtClean="0"/>
              <a:pPr/>
              <a:t>28</a:t>
            </a:fld>
            <a:endParaRPr lang="en-AU" smtClean="0"/>
          </a:p>
        </p:txBody>
      </p:sp>
      <p:sp>
        <p:nvSpPr>
          <p:cNvPr id="8909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B0499745-1871-431A-88D3-978097F72A21}" type="slidenum">
              <a:rPr lang="en-AU" sz="1300"/>
              <a:pPr algn="r" defTabSz="990600" eaLnBrk="1" hangingPunct="1"/>
              <a:t>28</a:t>
            </a:fld>
            <a:endParaRPr lang="en-AU" sz="1300"/>
          </a:p>
        </p:txBody>
      </p:sp>
      <p:sp>
        <p:nvSpPr>
          <p:cNvPr id="89092" name="Rectangle 2"/>
          <p:cNvSpPr>
            <a:spLocks noGrp="1" noRot="1" noChangeAspect="1" noChangeArrowheads="1" noTextEdit="1"/>
          </p:cNvSpPr>
          <p:nvPr>
            <p:ph type="sldImg"/>
          </p:nvPr>
        </p:nvSpPr>
        <p:spPr>
          <a:xfrm>
            <a:off x="1160463" y="892175"/>
            <a:ext cx="4783137" cy="3587750"/>
          </a:xfrm>
          <a:ln/>
        </p:spPr>
      </p:sp>
      <p:sp>
        <p:nvSpPr>
          <p:cNvPr id="89093" name="Rectangle 3"/>
          <p:cNvSpPr>
            <a:spLocks noGrp="1" noChangeArrowheads="1"/>
          </p:cNvSpPr>
          <p:nvPr>
            <p:ph type="body" idx="1"/>
          </p:nvPr>
        </p:nvSpPr>
        <p:spPr>
          <a:xfrm>
            <a:off x="946150" y="4865688"/>
            <a:ext cx="5207000" cy="4308475"/>
          </a:xfrm>
          <a:noFill/>
          <a:ln/>
        </p:spPr>
        <p:txBody>
          <a:bodyPr lIns="99038" tIns="49520" rIns="99038" bIns="49520"/>
          <a:lstStyle/>
          <a:p>
            <a:pPr eaLnBrk="1" hangingPunct="1"/>
            <a:endParaRPr lang="en-US" smtClean="0"/>
          </a:p>
        </p:txBody>
      </p:sp>
    </p:spTree>
    <p:extLst>
      <p:ext uri="{BB962C8B-B14F-4D97-AF65-F5344CB8AC3E}">
        <p14:creationId xmlns:p14="http://schemas.microsoft.com/office/powerpoint/2010/main" val="336823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992188" y="768350"/>
            <a:ext cx="5114925" cy="3836988"/>
          </a:xfrm>
          <a:ln/>
        </p:spPr>
      </p:sp>
      <p:sp>
        <p:nvSpPr>
          <p:cNvPr id="90115" name="Notes Placeholder 2"/>
          <p:cNvSpPr>
            <a:spLocks noGrp="1"/>
          </p:cNvSpPr>
          <p:nvPr>
            <p:ph type="body" idx="1"/>
          </p:nvPr>
        </p:nvSpPr>
        <p:spPr>
          <a:noFill/>
          <a:ln/>
        </p:spPr>
        <p:txBody>
          <a:bodyPr/>
          <a:lstStyle/>
          <a:p>
            <a:r>
              <a:rPr lang="en-US" sz="2800" smtClean="0"/>
              <a:t>1974: Adaptive optics</a:t>
            </a:r>
          </a:p>
          <a:p>
            <a:pPr lvl="1"/>
            <a:r>
              <a:rPr lang="en-US" sz="2400" smtClean="0"/>
              <a:t>Muller &amp; Buffington</a:t>
            </a:r>
          </a:p>
          <a:p>
            <a:endParaRPr lang="en-AU" smtClean="0"/>
          </a:p>
        </p:txBody>
      </p:sp>
      <p:sp>
        <p:nvSpPr>
          <p:cNvPr id="90116" name="Slide Number Placeholder 3"/>
          <p:cNvSpPr>
            <a:spLocks noGrp="1"/>
          </p:cNvSpPr>
          <p:nvPr>
            <p:ph type="sldNum" sz="quarter" idx="5"/>
          </p:nvPr>
        </p:nvSpPr>
        <p:spPr>
          <a:noFill/>
        </p:spPr>
        <p:txBody>
          <a:bodyPr/>
          <a:lstStyle/>
          <a:p>
            <a:fld id="{AD5C2BDD-434A-4315-B91C-CDCECA873CF1}" type="slidenum">
              <a:rPr lang="en-AU" smtClean="0"/>
              <a:pPr/>
              <a:t>30</a:t>
            </a:fld>
            <a:endParaRPr lang="en-AU" smtClean="0"/>
          </a:p>
        </p:txBody>
      </p:sp>
    </p:spTree>
    <p:extLst>
      <p:ext uri="{BB962C8B-B14F-4D97-AF65-F5344CB8AC3E}">
        <p14:creationId xmlns:p14="http://schemas.microsoft.com/office/powerpoint/2010/main" val="419624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r>
              <a:rPr lang="en-US" dirty="0" smtClean="0"/>
              <a:t>Added for SKANZ 2012</a:t>
            </a:r>
            <a:endParaRPr lang="en-AU" dirty="0"/>
          </a:p>
        </p:txBody>
      </p:sp>
      <p:sp>
        <p:nvSpPr>
          <p:cNvPr id="4" name="Slide Number Placeholder 3"/>
          <p:cNvSpPr>
            <a:spLocks noGrp="1"/>
          </p:cNvSpPr>
          <p:nvPr>
            <p:ph type="sldNum" sz="quarter" idx="10"/>
          </p:nvPr>
        </p:nvSpPr>
        <p:spPr/>
        <p:txBody>
          <a:bodyPr/>
          <a:lstStyle/>
          <a:p>
            <a:pPr>
              <a:defRPr/>
            </a:pPr>
            <a:fld id="{683FE681-A265-4A60-8238-B13244983E93}" type="slidenum">
              <a:rPr lang="en-AU" smtClean="0"/>
              <a:pPr>
                <a:defRPr/>
              </a:pPr>
              <a:t>3</a:t>
            </a:fld>
            <a:endParaRPr lang="en-AU"/>
          </a:p>
        </p:txBody>
      </p:sp>
    </p:spTree>
    <p:extLst>
      <p:ext uri="{BB962C8B-B14F-4D97-AF65-F5344CB8AC3E}">
        <p14:creationId xmlns:p14="http://schemas.microsoft.com/office/powerpoint/2010/main" val="180285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ED836D4-5802-4CBB-9C57-AFF899844899}" type="slidenum">
              <a:rPr lang="en-AU" smtClean="0"/>
              <a:pPr/>
              <a:t>4</a:t>
            </a:fld>
            <a:endParaRPr lang="en-AU" smtClean="0"/>
          </a:p>
        </p:txBody>
      </p:sp>
      <p:sp>
        <p:nvSpPr>
          <p:cNvPr id="5837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219A1638-C0BC-470A-8E66-1AAD8A86F1F0}" type="slidenum">
              <a:rPr lang="en-AU" sz="1300"/>
              <a:pPr algn="r" defTabSz="990600" eaLnBrk="1" hangingPunct="1"/>
              <a:t>4</a:t>
            </a:fld>
            <a:endParaRPr lang="en-AU" sz="1300"/>
          </a:p>
        </p:txBody>
      </p:sp>
      <p:sp>
        <p:nvSpPr>
          <p:cNvPr id="58372" name="Rectangle 2"/>
          <p:cNvSpPr>
            <a:spLocks noGrp="1" noRot="1" noChangeAspect="1" noChangeArrowheads="1" noTextEdit="1"/>
          </p:cNvSpPr>
          <p:nvPr>
            <p:ph type="sldImg"/>
          </p:nvPr>
        </p:nvSpPr>
        <p:spPr>
          <a:xfrm>
            <a:off x="992188" y="768350"/>
            <a:ext cx="5114925" cy="3836988"/>
          </a:xfrm>
          <a:ln/>
        </p:spPr>
      </p:sp>
      <p:sp>
        <p:nvSpPr>
          <p:cNvPr id="58373" name="Rectangle 3"/>
          <p:cNvSpPr>
            <a:spLocks noGrp="1" noChangeArrowheads="1"/>
          </p:cNvSpPr>
          <p:nvPr>
            <p:ph type="body" idx="1"/>
          </p:nvPr>
        </p:nvSpPr>
        <p:spPr>
          <a:noFill/>
          <a:ln/>
        </p:spPr>
        <p:txBody>
          <a:bodyPr lIns="99038" tIns="49520" rIns="99038" bIns="49520"/>
          <a:lstStyle/>
          <a:p>
            <a:pPr eaLnBrk="1" hangingPunct="1"/>
            <a:endParaRPr lang="en-US" smtClean="0"/>
          </a:p>
        </p:txBody>
      </p:sp>
    </p:spTree>
    <p:extLst>
      <p:ext uri="{BB962C8B-B14F-4D97-AF65-F5344CB8AC3E}">
        <p14:creationId xmlns:p14="http://schemas.microsoft.com/office/powerpoint/2010/main" val="373605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7B12E40-F44E-4766-86DD-5E986975F79A}" type="slidenum">
              <a:rPr lang="en-AU" smtClean="0"/>
              <a:pPr/>
              <a:t>5</a:t>
            </a:fld>
            <a:endParaRPr lang="en-AU" smtClean="0"/>
          </a:p>
        </p:txBody>
      </p:sp>
      <p:sp>
        <p:nvSpPr>
          <p:cNvPr id="61443"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36C9B888-5B86-45E8-868F-C33E88ECD296}" type="slidenum">
              <a:rPr lang="en-AU" sz="1300"/>
              <a:pPr algn="r" defTabSz="990600" eaLnBrk="1" hangingPunct="1"/>
              <a:t>5</a:t>
            </a:fld>
            <a:endParaRPr lang="en-AU" sz="1300"/>
          </a:p>
        </p:txBody>
      </p:sp>
      <p:sp>
        <p:nvSpPr>
          <p:cNvPr id="61444" name="Rectangle 2"/>
          <p:cNvSpPr>
            <a:spLocks noGrp="1" noRot="1" noChangeAspect="1" noChangeArrowheads="1" noTextEdit="1"/>
          </p:cNvSpPr>
          <p:nvPr>
            <p:ph type="sldImg"/>
          </p:nvPr>
        </p:nvSpPr>
        <p:spPr>
          <a:xfrm>
            <a:off x="992188" y="768350"/>
            <a:ext cx="5114925" cy="3836988"/>
          </a:xfrm>
          <a:ln/>
        </p:spPr>
      </p:sp>
      <p:sp>
        <p:nvSpPr>
          <p:cNvPr id="61445" name="Rectangle 3"/>
          <p:cNvSpPr>
            <a:spLocks noGrp="1" noChangeArrowheads="1"/>
          </p:cNvSpPr>
          <p:nvPr>
            <p:ph type="body" idx="1"/>
          </p:nvPr>
        </p:nvSpPr>
        <p:spPr>
          <a:noFill/>
          <a:ln/>
        </p:spPr>
        <p:txBody>
          <a:bodyPr lIns="99038" tIns="49520" rIns="99038" bIns="49520"/>
          <a:lstStyle/>
          <a:p>
            <a:pPr eaLnBrk="1" hangingPunct="1"/>
            <a:endParaRPr lang="en-US" smtClean="0"/>
          </a:p>
        </p:txBody>
      </p:sp>
    </p:spTree>
    <p:extLst>
      <p:ext uri="{BB962C8B-B14F-4D97-AF65-F5344CB8AC3E}">
        <p14:creationId xmlns:p14="http://schemas.microsoft.com/office/powerpoint/2010/main" val="152311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A975704-1EFB-4ADA-A533-90CDAD5C49F4}" type="slidenum">
              <a:rPr lang="en-AU" smtClean="0"/>
              <a:pPr/>
              <a:t>6</a:t>
            </a:fld>
            <a:endParaRPr lang="en-AU" smtClean="0"/>
          </a:p>
        </p:txBody>
      </p:sp>
      <p:sp>
        <p:nvSpPr>
          <p:cNvPr id="63491"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8BFD4D7E-1B8B-4A31-8D32-8680493EA6D6}" type="slidenum">
              <a:rPr lang="en-AU" sz="1300"/>
              <a:pPr algn="r" defTabSz="990600" eaLnBrk="1" hangingPunct="1"/>
              <a:t>6</a:t>
            </a:fld>
            <a:endParaRPr lang="en-AU" sz="1300"/>
          </a:p>
        </p:txBody>
      </p:sp>
      <p:sp>
        <p:nvSpPr>
          <p:cNvPr id="63492" name="Rectangle 2"/>
          <p:cNvSpPr>
            <a:spLocks noGrp="1" noRot="1" noChangeAspect="1" noChangeArrowheads="1" noTextEdit="1"/>
          </p:cNvSpPr>
          <p:nvPr>
            <p:ph type="sldImg"/>
          </p:nvPr>
        </p:nvSpPr>
        <p:spPr>
          <a:xfrm>
            <a:off x="992188" y="768350"/>
            <a:ext cx="5114925" cy="3836988"/>
          </a:xfrm>
          <a:ln/>
        </p:spPr>
      </p:sp>
      <p:sp>
        <p:nvSpPr>
          <p:cNvPr id="63493" name="Rectangle 3"/>
          <p:cNvSpPr>
            <a:spLocks noGrp="1" noChangeArrowheads="1"/>
          </p:cNvSpPr>
          <p:nvPr>
            <p:ph type="body" idx="1"/>
          </p:nvPr>
        </p:nvSpPr>
        <p:spPr>
          <a:noFill/>
          <a:ln/>
        </p:spPr>
        <p:txBody>
          <a:bodyPr lIns="99038" tIns="49520" rIns="99038" bIns="49520"/>
          <a:lstStyle/>
          <a:p>
            <a:pPr eaLnBrk="1" hangingPunct="1"/>
            <a:r>
              <a:rPr lang="en-AU" smtClean="0"/>
              <a:t>Abbreviated version, Bracewell combined</a:t>
            </a:r>
          </a:p>
          <a:p>
            <a:pPr marL="0" lvl="1" eaLnBrk="1" hangingPunct="1"/>
            <a:r>
              <a:rPr lang="en-US" smtClean="0"/>
              <a:t>Removed: </a:t>
            </a:r>
            <a:r>
              <a:rPr lang="en-AU" sz="2400" smtClean="0"/>
              <a:t>Ratcliffe </a:t>
            </a:r>
            <a:r>
              <a:rPr lang="en-AU" sz="2400" smtClean="0">
                <a:cs typeface="Times New Roman" pitchFamily="18" charset="0"/>
              </a:rPr>
              <a:t>≡ Pawsey + Bowen for non Aus audiences</a:t>
            </a:r>
          </a:p>
          <a:p>
            <a:pPr eaLnBrk="1" hangingPunct="1"/>
            <a:endParaRPr lang="en-AU" smtClean="0"/>
          </a:p>
        </p:txBody>
      </p:sp>
    </p:spTree>
    <p:extLst>
      <p:ext uri="{BB962C8B-B14F-4D97-AF65-F5344CB8AC3E}">
        <p14:creationId xmlns:p14="http://schemas.microsoft.com/office/powerpoint/2010/main" val="423321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03DC0D9-87C0-4A39-A7D4-25977E531FBF}" type="slidenum">
              <a:rPr lang="en-AU" smtClean="0"/>
              <a:pPr/>
              <a:t>7</a:t>
            </a:fld>
            <a:endParaRPr lang="en-AU" smtClean="0"/>
          </a:p>
        </p:txBody>
      </p:sp>
      <p:sp>
        <p:nvSpPr>
          <p:cNvPr id="64515"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B36BB96F-B1B3-4E92-A12B-EBEC78189E17}" type="slidenum">
              <a:rPr lang="en-AU" sz="1300"/>
              <a:pPr algn="r" defTabSz="990600" eaLnBrk="1" hangingPunct="1"/>
              <a:t>7</a:t>
            </a:fld>
            <a:endParaRPr lang="en-AU" sz="1300"/>
          </a:p>
        </p:txBody>
      </p:sp>
      <p:sp>
        <p:nvSpPr>
          <p:cNvPr id="64516" name="Rectangle 2"/>
          <p:cNvSpPr>
            <a:spLocks noGrp="1" noRot="1" noChangeAspect="1" noChangeArrowheads="1" noTextEdit="1"/>
          </p:cNvSpPr>
          <p:nvPr>
            <p:ph type="sldImg"/>
          </p:nvPr>
        </p:nvSpPr>
        <p:spPr>
          <a:xfrm>
            <a:off x="992188" y="768350"/>
            <a:ext cx="5114925" cy="3836988"/>
          </a:xfrm>
          <a:ln/>
        </p:spPr>
      </p:sp>
      <p:sp>
        <p:nvSpPr>
          <p:cNvPr id="64517" name="Rectangle 3"/>
          <p:cNvSpPr>
            <a:spLocks noGrp="1" noChangeArrowheads="1"/>
          </p:cNvSpPr>
          <p:nvPr>
            <p:ph type="body" idx="1"/>
          </p:nvPr>
        </p:nvSpPr>
        <p:spPr>
          <a:noFill/>
          <a:ln/>
        </p:spPr>
        <p:txBody>
          <a:bodyPr lIns="99038" tIns="49520" rIns="99038" bIns="49520"/>
          <a:lstStyle/>
          <a:p>
            <a:pPr lvl="1" eaLnBrk="1" hangingPunct="1"/>
            <a:r>
              <a:rPr lang="en-AU" smtClean="0"/>
              <a:t>detected circular polarization </a:t>
            </a:r>
          </a:p>
          <a:p>
            <a:pPr lvl="2" eaLnBrk="1" hangingPunct="1"/>
            <a:r>
              <a:rPr lang="en-AU" smtClean="0"/>
              <a:t>(probably independent but already seen by Appleton, Hey and Martyn)</a:t>
            </a:r>
          </a:p>
          <a:p>
            <a:pPr lvl="1" eaLnBrk="1" hangingPunct="1"/>
            <a:r>
              <a:rPr lang="en-AU" smtClean="0"/>
              <a:t>Quote from Ryle’s Nobel Prize autobiography</a:t>
            </a:r>
          </a:p>
          <a:p>
            <a:pPr lvl="2" eaLnBrk="1" hangingPunct="1"/>
            <a:r>
              <a:rPr lang="en-AU" i="1" smtClean="0">
                <a:solidFill>
                  <a:schemeClr val="tx2"/>
                </a:solidFill>
              </a:rPr>
              <a:t>...both Ratcliffe and Bragg gave enormous support and encouragement.  Braggs work on Xray crystallography involved techniques very similar to those we were developing for "aperture sysnthesis”</a:t>
            </a:r>
          </a:p>
          <a:p>
            <a:pPr lvl="2" eaLnBrk="1" hangingPunct="1"/>
            <a:endParaRPr lang="en-AU" smtClean="0"/>
          </a:p>
          <a:p>
            <a:pPr eaLnBrk="1" hangingPunct="1"/>
            <a:endParaRPr lang="en-AU" smtClean="0"/>
          </a:p>
        </p:txBody>
      </p:sp>
    </p:spTree>
    <p:extLst>
      <p:ext uri="{BB962C8B-B14F-4D97-AF65-F5344CB8AC3E}">
        <p14:creationId xmlns:p14="http://schemas.microsoft.com/office/powerpoint/2010/main" val="341444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3EBBA08-3921-4318-BA5A-8844D18694F3}" type="slidenum">
              <a:rPr lang="en-AU" smtClean="0"/>
              <a:pPr/>
              <a:t>8</a:t>
            </a:fld>
            <a:endParaRPr lang="en-AU" smtClean="0"/>
          </a:p>
        </p:txBody>
      </p:sp>
      <p:sp>
        <p:nvSpPr>
          <p:cNvPr id="65539" name="Rectangle 7"/>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38" tIns="49520" rIns="99038" bIns="49520" anchor="b"/>
          <a:lstStyle/>
          <a:p>
            <a:pPr algn="r" defTabSz="990600" eaLnBrk="1" hangingPunct="1"/>
            <a:fld id="{9BF4F332-6946-49B8-A122-2A7E71B43B83}" type="slidenum">
              <a:rPr lang="en-AU" sz="1300"/>
              <a:pPr algn="r" defTabSz="990600" eaLnBrk="1" hangingPunct="1"/>
              <a:t>8</a:t>
            </a:fld>
            <a:endParaRPr lang="en-AU" sz="1300"/>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noFill/>
          <a:ln/>
        </p:spPr>
        <p:txBody>
          <a:bodyPr lIns="99038" tIns="49520" rIns="99038" bIns="49520"/>
          <a:lstStyle/>
          <a:p>
            <a:pPr eaLnBrk="1" hangingPunct="1"/>
            <a:endParaRPr lang="en-US" smtClean="0"/>
          </a:p>
        </p:txBody>
      </p:sp>
    </p:spTree>
    <p:extLst>
      <p:ext uri="{BB962C8B-B14F-4D97-AF65-F5344CB8AC3E}">
        <p14:creationId xmlns:p14="http://schemas.microsoft.com/office/powerpoint/2010/main" val="178732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7925E38-AF7B-4024-95D3-E68873F9CE38}" type="slidenum">
              <a:rPr lang="en-AU" smtClean="0"/>
              <a:pPr/>
              <a:t>9</a:t>
            </a:fld>
            <a:endParaRPr lang="en-AU" smtClean="0"/>
          </a:p>
        </p:txBody>
      </p:sp>
      <p:sp>
        <p:nvSpPr>
          <p:cNvPr id="67587" name="Rectangle 2"/>
          <p:cNvSpPr>
            <a:spLocks noGrp="1" noRot="1" noChangeAspect="1" noChangeArrowheads="1" noTextEdit="1"/>
          </p:cNvSpPr>
          <p:nvPr>
            <p:ph type="sldImg"/>
          </p:nvPr>
        </p:nvSpPr>
        <p:spPr>
          <a:xfrm>
            <a:off x="1160463" y="892175"/>
            <a:ext cx="4783137" cy="3587750"/>
          </a:xfrm>
          <a:ln/>
        </p:spPr>
      </p:sp>
      <p:sp>
        <p:nvSpPr>
          <p:cNvPr id="67588" name="Rectangle 3"/>
          <p:cNvSpPr>
            <a:spLocks noGrp="1" noChangeArrowheads="1"/>
          </p:cNvSpPr>
          <p:nvPr>
            <p:ph type="body" idx="1"/>
          </p:nvPr>
        </p:nvSpPr>
        <p:spPr>
          <a:xfrm>
            <a:off x="946150" y="4865688"/>
            <a:ext cx="5207000" cy="4308475"/>
          </a:xfrm>
          <a:noFill/>
          <a:ln/>
        </p:spPr>
        <p:txBody>
          <a:bodyPr/>
          <a:lstStyle/>
          <a:p>
            <a:pPr eaLnBrk="1" hangingPunct="1"/>
            <a:r>
              <a:rPr lang="en-AU" sz="1000" smtClean="0"/>
              <a:t>At the end of May 1948, an ex-Army gun-laying radar trailer containing four 100Mhz Yagis, a</a:t>
            </a:r>
          </a:p>
          <a:p>
            <a:pPr eaLnBrk="1" hangingPunct="1"/>
            <a:r>
              <a:rPr lang="en-AU" sz="1000" smtClean="0"/>
              <a:t>new 100MHz receiver, recorders, chronometers, and weather recording equipment were</a:t>
            </a:r>
          </a:p>
          <a:p>
            <a:pPr eaLnBrk="1" hangingPunct="1"/>
            <a:r>
              <a:rPr lang="en-AU" sz="1000" smtClean="0"/>
              <a:t>shipped to New Zealand. This equipment was then moved to a site called ‘Pakiri Hill’ about</a:t>
            </a:r>
          </a:p>
          <a:p>
            <a:pPr eaLnBrk="1" hangingPunct="1"/>
            <a:r>
              <a:rPr lang="en-AU" sz="1000" smtClean="0"/>
              <a:t>10km from a small fishing village called Leigh, about 70km north-west of Aukland. At this site</a:t>
            </a:r>
          </a:p>
          <a:p>
            <a:pPr eaLnBrk="1" hangingPunct="1"/>
            <a:r>
              <a:rPr lang="en-AU" sz="1000" smtClean="0"/>
              <a:t>they obtained about 30 nights of observations of Cygnus-A and in mid-July five observations</a:t>
            </a:r>
          </a:p>
          <a:p>
            <a:pPr eaLnBrk="1" hangingPunct="1"/>
            <a:r>
              <a:rPr lang="en-AU" sz="1000" smtClean="0"/>
              <a:t>of Taurus-A. A large number of observations were necessary to reduce the noise in the</a:t>
            </a:r>
          </a:p>
          <a:p>
            <a:pPr eaLnBrk="1" hangingPunct="1"/>
            <a:r>
              <a:rPr lang="en-AU" sz="1000" smtClean="0"/>
              <a:t>sidereal time of the interference minima caused by irregular diffraction. One important</a:t>
            </a:r>
          </a:p>
          <a:p>
            <a:pPr eaLnBrk="1" hangingPunct="1"/>
            <a:r>
              <a:rPr lang="en-AU" sz="1000" smtClean="0"/>
              <a:t>discovery that was made during these observations was that the observed amplitude</a:t>
            </a:r>
          </a:p>
          <a:p>
            <a:pPr eaLnBrk="1" hangingPunct="1"/>
            <a:r>
              <a:rPr lang="en-AU" sz="1000" smtClean="0"/>
              <a:t>variations were of atmospheric origin and were not inherent in the source itself. Spacedaerial</a:t>
            </a:r>
          </a:p>
          <a:p>
            <a:pPr eaLnBrk="1" hangingPunct="1"/>
            <a:r>
              <a:rPr lang="en-AU" sz="1000" smtClean="0"/>
              <a:t>observations between Leigh and Dover Heights showed almost complete correlation</a:t>
            </a:r>
          </a:p>
          <a:p>
            <a:pPr eaLnBrk="1" hangingPunct="1"/>
            <a:r>
              <a:rPr lang="en-AU" sz="1000" smtClean="0"/>
              <a:t>between solar bursts at the two sites, but no correlation between source variations. At the</a:t>
            </a:r>
          </a:p>
          <a:p>
            <a:pPr eaLnBrk="1" hangingPunct="1"/>
            <a:r>
              <a:rPr lang="en-AU" sz="1000" smtClean="0"/>
              <a:t>end of August 1948, the equipment was moved to a new site in New Zealand near Phia,</a:t>
            </a:r>
          </a:p>
          <a:p>
            <a:pPr eaLnBrk="1" hangingPunct="1"/>
            <a:r>
              <a:rPr lang="en-AU" sz="1000" smtClean="0"/>
              <a:t>about 30 km north of Aukland. Over a three-week period, data was collected on four sources,</a:t>
            </a:r>
          </a:p>
          <a:p>
            <a:pPr eaLnBrk="1" hangingPunct="1"/>
            <a:r>
              <a:rPr lang="en-AU" sz="1000" smtClean="0"/>
              <a:t>Cygnus-A, Taurus-A, Centaurus-A and Virgo-A.</a:t>
            </a:r>
          </a:p>
          <a:p>
            <a:pPr eaLnBrk="1" hangingPunct="1"/>
            <a:endParaRPr lang="en-AU" sz="1000" smtClean="0"/>
          </a:p>
        </p:txBody>
      </p:sp>
    </p:spTree>
    <p:extLst>
      <p:ext uri="{BB962C8B-B14F-4D97-AF65-F5344CB8AC3E}">
        <p14:creationId xmlns:p14="http://schemas.microsoft.com/office/powerpoint/2010/main" val="2988163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2700" y="2927350"/>
            <a:ext cx="9204325" cy="3987800"/>
            <a:chOff x="-8" y="1844"/>
            <a:chExt cx="5798" cy="2512"/>
          </a:xfrm>
        </p:grpSpPr>
        <p:sp>
          <p:nvSpPr>
            <p:cNvPr id="5" name="Rectangle 3"/>
            <p:cNvSpPr>
              <a:spLocks noChangeArrowheads="1"/>
            </p:cNvSpPr>
            <p:nvPr userDrawn="1"/>
          </p:nvSpPr>
          <p:spPr bwMode="hidden">
            <a:xfrm>
              <a:off x="-8" y="1844"/>
              <a:ext cx="5798" cy="2059"/>
            </a:xfrm>
            <a:prstGeom prst="rect">
              <a:avLst/>
            </a:prstGeom>
            <a:gradFill rotWithShape="0">
              <a:gsLst>
                <a:gs pos="0">
                  <a:schemeClr val="bg1"/>
                </a:gs>
                <a:gs pos="100000">
                  <a:schemeClr val="accent1"/>
                </a:gs>
              </a:gsLst>
              <a:lin ang="5400000" scaled="1"/>
            </a:gradFill>
            <a:ln w="9525">
              <a:noFill/>
              <a:miter lim="800000"/>
              <a:headEnd/>
              <a:tailEnd/>
            </a:ln>
            <a:effectLst/>
          </p:spPr>
          <p:txBody>
            <a:bodyPr wrap="none" anchor="ctr"/>
            <a:lstStyle/>
            <a:p>
              <a:pPr>
                <a:defRPr/>
              </a:pPr>
              <a:endParaRPr lang="en-AU"/>
            </a:p>
          </p:txBody>
        </p:sp>
        <p:sp>
          <p:nvSpPr>
            <p:cNvPr id="6" name="Rectangle 4"/>
            <p:cNvSpPr>
              <a:spLocks noChangeArrowheads="1"/>
            </p:cNvSpPr>
            <p:nvPr userDrawn="1"/>
          </p:nvSpPr>
          <p:spPr bwMode="hidden">
            <a:xfrm>
              <a:off x="-8" y="3903"/>
              <a:ext cx="5798" cy="453"/>
            </a:xfrm>
            <a:prstGeom prst="rect">
              <a:avLst/>
            </a:prstGeom>
            <a:gradFill rotWithShape="0">
              <a:gsLst>
                <a:gs pos="0">
                  <a:schemeClr val="accent1"/>
                </a:gs>
                <a:gs pos="100000">
                  <a:schemeClr val="accent2"/>
                </a:gs>
              </a:gsLst>
              <a:lin ang="5400000" scaled="1"/>
            </a:gradFill>
            <a:ln w="9525">
              <a:noFill/>
              <a:miter lim="800000"/>
              <a:headEnd/>
              <a:tailEnd/>
            </a:ln>
            <a:effectLst/>
          </p:spPr>
          <p:txBody>
            <a:bodyPr wrap="none" anchor="ctr"/>
            <a:lstStyle/>
            <a:p>
              <a:pPr>
                <a:defRPr/>
              </a:pPr>
              <a:endParaRPr lang="en-AU"/>
            </a:p>
          </p:txBody>
        </p:sp>
      </p:grpSp>
      <p:pic>
        <p:nvPicPr>
          <p:cNvPr id="7" name="Picture 10" descr="CSIRO Logo Blue Reversed"/>
          <p:cNvPicPr>
            <a:picLocks noChangeAspect="1" noChangeArrowheads="1"/>
          </p:cNvPicPr>
          <p:nvPr/>
        </p:nvPicPr>
        <p:blipFill>
          <a:blip r:embed="rId2" cstate="print"/>
          <a:srcRect/>
          <a:stretch>
            <a:fillRect/>
          </a:stretch>
        </p:blipFill>
        <p:spPr bwMode="auto">
          <a:xfrm>
            <a:off x="103188" y="5373688"/>
            <a:ext cx="1228725" cy="1409700"/>
          </a:xfrm>
          <a:prstGeom prst="rect">
            <a:avLst/>
          </a:prstGeom>
          <a:noFill/>
          <a:ln w="9525">
            <a:noFill/>
            <a:miter lim="800000"/>
            <a:headEnd/>
            <a:tailEnd/>
          </a:ln>
        </p:spPr>
      </p:pic>
      <p:sp>
        <p:nvSpPr>
          <p:cNvPr id="9221" name="Rectangle 5"/>
          <p:cNvSpPr>
            <a:spLocks noGrp="1" noChangeArrowheads="1"/>
          </p:cNvSpPr>
          <p:nvPr>
            <p:ph type="ctrTitle" sz="quarter"/>
          </p:nvPr>
        </p:nvSpPr>
        <p:spPr>
          <a:xfrm>
            <a:off x="685800" y="1133475"/>
            <a:ext cx="7772400" cy="1143000"/>
          </a:xfrm>
        </p:spPr>
        <p:txBody>
          <a:bodyPr anchor="b"/>
          <a:lstStyle>
            <a:lvl1pPr>
              <a:defRPr/>
            </a:lvl1pPr>
          </a:lstStyle>
          <a:p>
            <a:r>
              <a:rPr lang="en-AU"/>
              <a:t>Click to edit Master title style</a:t>
            </a:r>
          </a:p>
        </p:txBody>
      </p:sp>
      <p:sp>
        <p:nvSpPr>
          <p:cNvPr id="9222" name="Rectangle 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AU"/>
              <a:t>Click to edit Master subtitle style</a:t>
            </a:r>
          </a:p>
        </p:txBody>
      </p:sp>
      <p:sp>
        <p:nvSpPr>
          <p:cNvPr id="8" name="Rectangle 7"/>
          <p:cNvSpPr>
            <a:spLocks noGrp="1" noChangeArrowheads="1"/>
          </p:cNvSpPr>
          <p:nvPr>
            <p:ph type="dt" sz="quarter" idx="10"/>
          </p:nvPr>
        </p:nvSpPr>
        <p:spPr>
          <a:xfrm>
            <a:off x="1335088" y="6400800"/>
            <a:ext cx="1905000" cy="457200"/>
          </a:xfrm>
        </p:spPr>
        <p:txBody>
          <a:bodyPr/>
          <a:lstStyle>
            <a:lvl1pPr>
              <a:defRPr/>
            </a:lvl1pPr>
          </a:lstStyle>
          <a:p>
            <a:pPr>
              <a:defRPr/>
            </a:pPr>
            <a:endParaRPr lang="en-AU"/>
          </a:p>
        </p:txBody>
      </p:sp>
      <p:sp>
        <p:nvSpPr>
          <p:cNvPr id="9" name="Rectangle 8"/>
          <p:cNvSpPr>
            <a:spLocks noGrp="1" noChangeArrowheads="1"/>
          </p:cNvSpPr>
          <p:nvPr>
            <p:ph type="ftr" sz="quarter" idx="11"/>
          </p:nvPr>
        </p:nvSpPr>
        <p:spPr>
          <a:xfrm>
            <a:off x="3773488" y="6400800"/>
            <a:ext cx="2895600" cy="457200"/>
          </a:xfrm>
        </p:spPr>
        <p:txBody>
          <a:bodyPr/>
          <a:lstStyle>
            <a:lvl1pPr>
              <a:defRPr/>
            </a:lvl1pPr>
          </a:lstStyle>
          <a:p>
            <a:pPr>
              <a:defRPr/>
            </a:pPr>
            <a:endParaRPr lang="en-AU"/>
          </a:p>
        </p:txBody>
      </p:sp>
      <p:sp>
        <p:nvSpPr>
          <p:cNvPr id="10" name="Rectangle 9"/>
          <p:cNvSpPr>
            <a:spLocks noGrp="1" noChangeArrowheads="1"/>
          </p:cNvSpPr>
          <p:nvPr>
            <p:ph type="sldNum" sz="quarter" idx="12"/>
          </p:nvPr>
        </p:nvSpPr>
        <p:spPr/>
        <p:txBody>
          <a:bodyPr/>
          <a:lstStyle>
            <a:lvl1pPr>
              <a:defRPr/>
            </a:lvl1pPr>
          </a:lstStyle>
          <a:p>
            <a:pPr>
              <a:defRPr/>
            </a:pPr>
            <a:fld id="{84946CCC-4A39-47BB-ACCA-589253E8FCF7}"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7"/>
          <p:cNvSpPr>
            <a:spLocks noGrp="1" noChangeArrowheads="1"/>
          </p:cNvSpPr>
          <p:nvPr>
            <p:ph type="dt" sz="half" idx="10"/>
          </p:nvPr>
        </p:nvSpPr>
        <p:spPr>
          <a:ln/>
        </p:spPr>
        <p:txBody>
          <a:bodyPr/>
          <a:lstStyle>
            <a:lvl1pPr>
              <a:defRPr/>
            </a:lvl1pPr>
          </a:lstStyle>
          <a:p>
            <a:pPr>
              <a:defRPr/>
            </a:pPr>
            <a:r>
              <a:rPr lang="en-AU"/>
              <a:t>20June2007</a:t>
            </a:r>
          </a:p>
        </p:txBody>
      </p:sp>
      <p:sp>
        <p:nvSpPr>
          <p:cNvPr id="5" name="Rectangle 8"/>
          <p:cNvSpPr>
            <a:spLocks noGrp="1" noChangeArrowheads="1"/>
          </p:cNvSpPr>
          <p:nvPr>
            <p:ph type="ftr" sz="quarter" idx="11"/>
          </p:nvPr>
        </p:nvSpPr>
        <p:spPr>
          <a:ln/>
        </p:spPr>
        <p:txBody>
          <a:bodyPr/>
          <a:lstStyle>
            <a:lvl1pPr>
              <a:defRPr/>
            </a:lvl1pPr>
          </a:lstStyle>
          <a:p>
            <a:pPr>
              <a:defRPr/>
            </a:pPr>
            <a:r>
              <a:rPr lang="en-AU"/>
              <a:t>Nobel Lecture</a:t>
            </a:r>
          </a:p>
        </p:txBody>
      </p:sp>
      <p:sp>
        <p:nvSpPr>
          <p:cNvPr id="6" name="Rectangle 9"/>
          <p:cNvSpPr>
            <a:spLocks noGrp="1" noChangeArrowheads="1"/>
          </p:cNvSpPr>
          <p:nvPr>
            <p:ph type="sldNum" sz="quarter" idx="12"/>
          </p:nvPr>
        </p:nvSpPr>
        <p:spPr>
          <a:ln/>
        </p:spPr>
        <p:txBody>
          <a:bodyPr/>
          <a:lstStyle>
            <a:lvl1pPr>
              <a:defRPr/>
            </a:lvl1pPr>
          </a:lstStyle>
          <a:p>
            <a:pPr>
              <a:defRPr/>
            </a:pPr>
            <a:fld id="{34655C30-496A-46C1-B5F9-930BA2B2F449}"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15888"/>
            <a:ext cx="2068513" cy="555625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115888"/>
            <a:ext cx="6057900" cy="5556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7"/>
          <p:cNvSpPr>
            <a:spLocks noGrp="1" noChangeArrowheads="1"/>
          </p:cNvSpPr>
          <p:nvPr>
            <p:ph type="dt" sz="half" idx="10"/>
          </p:nvPr>
        </p:nvSpPr>
        <p:spPr>
          <a:ln/>
        </p:spPr>
        <p:txBody>
          <a:bodyPr/>
          <a:lstStyle>
            <a:lvl1pPr>
              <a:defRPr/>
            </a:lvl1pPr>
          </a:lstStyle>
          <a:p>
            <a:pPr>
              <a:defRPr/>
            </a:pPr>
            <a:r>
              <a:rPr lang="en-AU"/>
              <a:t>20June2007</a:t>
            </a:r>
          </a:p>
        </p:txBody>
      </p:sp>
      <p:sp>
        <p:nvSpPr>
          <p:cNvPr id="5" name="Rectangle 8"/>
          <p:cNvSpPr>
            <a:spLocks noGrp="1" noChangeArrowheads="1"/>
          </p:cNvSpPr>
          <p:nvPr>
            <p:ph type="ftr" sz="quarter" idx="11"/>
          </p:nvPr>
        </p:nvSpPr>
        <p:spPr>
          <a:ln/>
        </p:spPr>
        <p:txBody>
          <a:bodyPr/>
          <a:lstStyle>
            <a:lvl1pPr>
              <a:defRPr/>
            </a:lvl1pPr>
          </a:lstStyle>
          <a:p>
            <a:pPr>
              <a:defRPr/>
            </a:pPr>
            <a:r>
              <a:rPr lang="en-AU"/>
              <a:t>Nobel Lecture</a:t>
            </a:r>
          </a:p>
        </p:txBody>
      </p:sp>
      <p:sp>
        <p:nvSpPr>
          <p:cNvPr id="6" name="Rectangle 9"/>
          <p:cNvSpPr>
            <a:spLocks noGrp="1" noChangeArrowheads="1"/>
          </p:cNvSpPr>
          <p:nvPr>
            <p:ph type="sldNum" sz="quarter" idx="12"/>
          </p:nvPr>
        </p:nvSpPr>
        <p:spPr>
          <a:ln/>
        </p:spPr>
        <p:txBody>
          <a:bodyPr/>
          <a:lstStyle>
            <a:lvl1pPr>
              <a:defRPr/>
            </a:lvl1pPr>
          </a:lstStyle>
          <a:p>
            <a:pPr>
              <a:defRPr/>
            </a:pPr>
            <a:fld id="{8920DD82-49DD-4C01-A4EA-4B2D38C5AAEA}"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7"/>
          <p:cNvSpPr>
            <a:spLocks noGrp="1" noChangeArrowheads="1"/>
          </p:cNvSpPr>
          <p:nvPr>
            <p:ph type="dt" sz="half" idx="10"/>
          </p:nvPr>
        </p:nvSpPr>
        <p:spPr>
          <a:ln/>
        </p:spPr>
        <p:txBody>
          <a:bodyPr/>
          <a:lstStyle>
            <a:lvl1pPr>
              <a:defRPr/>
            </a:lvl1pPr>
          </a:lstStyle>
          <a:p>
            <a:pPr>
              <a:defRPr/>
            </a:pPr>
            <a:r>
              <a:rPr lang="en-AU"/>
              <a:t>20June2007</a:t>
            </a:r>
          </a:p>
        </p:txBody>
      </p:sp>
      <p:sp>
        <p:nvSpPr>
          <p:cNvPr id="5" name="Rectangle 8"/>
          <p:cNvSpPr>
            <a:spLocks noGrp="1" noChangeArrowheads="1"/>
          </p:cNvSpPr>
          <p:nvPr>
            <p:ph type="ftr" sz="quarter" idx="11"/>
          </p:nvPr>
        </p:nvSpPr>
        <p:spPr>
          <a:ln/>
        </p:spPr>
        <p:txBody>
          <a:bodyPr/>
          <a:lstStyle>
            <a:lvl1pPr>
              <a:defRPr/>
            </a:lvl1pPr>
          </a:lstStyle>
          <a:p>
            <a:pPr>
              <a:defRPr/>
            </a:pPr>
            <a:r>
              <a:rPr lang="en-AU"/>
              <a:t>Nobel Lecture</a:t>
            </a:r>
          </a:p>
        </p:txBody>
      </p:sp>
      <p:sp>
        <p:nvSpPr>
          <p:cNvPr id="6" name="Rectangle 9"/>
          <p:cNvSpPr>
            <a:spLocks noGrp="1" noChangeArrowheads="1"/>
          </p:cNvSpPr>
          <p:nvPr>
            <p:ph type="sldNum" sz="quarter" idx="12"/>
          </p:nvPr>
        </p:nvSpPr>
        <p:spPr>
          <a:ln/>
        </p:spPr>
        <p:txBody>
          <a:bodyPr/>
          <a:lstStyle>
            <a:lvl1pPr>
              <a:defRPr/>
            </a:lvl1pPr>
          </a:lstStyle>
          <a:p>
            <a:pPr>
              <a:defRPr/>
            </a:pPr>
            <a:fld id="{7F12E5C3-098C-4DE6-A351-DE4A867FDAF8}"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en-AU"/>
              <a:t>20June2007</a:t>
            </a:r>
          </a:p>
        </p:txBody>
      </p:sp>
      <p:sp>
        <p:nvSpPr>
          <p:cNvPr id="5" name="Rectangle 8"/>
          <p:cNvSpPr>
            <a:spLocks noGrp="1" noChangeArrowheads="1"/>
          </p:cNvSpPr>
          <p:nvPr>
            <p:ph type="ftr" sz="quarter" idx="11"/>
          </p:nvPr>
        </p:nvSpPr>
        <p:spPr>
          <a:ln/>
        </p:spPr>
        <p:txBody>
          <a:bodyPr/>
          <a:lstStyle>
            <a:lvl1pPr>
              <a:defRPr/>
            </a:lvl1pPr>
          </a:lstStyle>
          <a:p>
            <a:pPr>
              <a:defRPr/>
            </a:pPr>
            <a:r>
              <a:rPr lang="en-AU"/>
              <a:t>Nobel Lecture</a:t>
            </a:r>
          </a:p>
        </p:txBody>
      </p:sp>
      <p:sp>
        <p:nvSpPr>
          <p:cNvPr id="6" name="Rectangle 9"/>
          <p:cNvSpPr>
            <a:spLocks noGrp="1" noChangeArrowheads="1"/>
          </p:cNvSpPr>
          <p:nvPr>
            <p:ph type="sldNum" sz="quarter" idx="12"/>
          </p:nvPr>
        </p:nvSpPr>
        <p:spPr>
          <a:ln/>
        </p:spPr>
        <p:txBody>
          <a:bodyPr/>
          <a:lstStyle>
            <a:lvl1pPr>
              <a:defRPr/>
            </a:lvl1pPr>
          </a:lstStyle>
          <a:p>
            <a:pPr>
              <a:defRPr/>
            </a:pPr>
            <a:fld id="{3E2E741B-F4C9-4D66-B8DD-306370EDF5E6}"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557338"/>
            <a:ext cx="39544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92663" y="1557338"/>
            <a:ext cx="39560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7"/>
          <p:cNvSpPr>
            <a:spLocks noGrp="1" noChangeArrowheads="1"/>
          </p:cNvSpPr>
          <p:nvPr>
            <p:ph type="dt" sz="half" idx="10"/>
          </p:nvPr>
        </p:nvSpPr>
        <p:spPr>
          <a:ln/>
        </p:spPr>
        <p:txBody>
          <a:bodyPr/>
          <a:lstStyle>
            <a:lvl1pPr>
              <a:defRPr/>
            </a:lvl1pPr>
          </a:lstStyle>
          <a:p>
            <a:pPr>
              <a:defRPr/>
            </a:pPr>
            <a:r>
              <a:rPr lang="en-AU"/>
              <a:t>20June2007</a:t>
            </a:r>
          </a:p>
        </p:txBody>
      </p:sp>
      <p:sp>
        <p:nvSpPr>
          <p:cNvPr id="6" name="Rectangle 8"/>
          <p:cNvSpPr>
            <a:spLocks noGrp="1" noChangeArrowheads="1"/>
          </p:cNvSpPr>
          <p:nvPr>
            <p:ph type="ftr" sz="quarter" idx="11"/>
          </p:nvPr>
        </p:nvSpPr>
        <p:spPr>
          <a:ln/>
        </p:spPr>
        <p:txBody>
          <a:bodyPr/>
          <a:lstStyle>
            <a:lvl1pPr>
              <a:defRPr/>
            </a:lvl1pPr>
          </a:lstStyle>
          <a:p>
            <a:pPr>
              <a:defRPr/>
            </a:pPr>
            <a:r>
              <a:rPr lang="en-AU"/>
              <a:t>Nobel Lecture</a:t>
            </a:r>
          </a:p>
        </p:txBody>
      </p:sp>
      <p:sp>
        <p:nvSpPr>
          <p:cNvPr id="7" name="Rectangle 9"/>
          <p:cNvSpPr>
            <a:spLocks noGrp="1" noChangeArrowheads="1"/>
          </p:cNvSpPr>
          <p:nvPr>
            <p:ph type="sldNum" sz="quarter" idx="12"/>
          </p:nvPr>
        </p:nvSpPr>
        <p:spPr>
          <a:ln/>
        </p:spPr>
        <p:txBody>
          <a:bodyPr/>
          <a:lstStyle>
            <a:lvl1pPr>
              <a:defRPr/>
            </a:lvl1pPr>
          </a:lstStyle>
          <a:p>
            <a:pPr>
              <a:defRPr/>
            </a:pPr>
            <a:fld id="{EADC887A-17F4-4B2E-BC12-E0A08C12C4AA}"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7"/>
          <p:cNvSpPr>
            <a:spLocks noGrp="1" noChangeArrowheads="1"/>
          </p:cNvSpPr>
          <p:nvPr>
            <p:ph type="dt" sz="half" idx="10"/>
          </p:nvPr>
        </p:nvSpPr>
        <p:spPr>
          <a:ln/>
        </p:spPr>
        <p:txBody>
          <a:bodyPr/>
          <a:lstStyle>
            <a:lvl1pPr>
              <a:defRPr/>
            </a:lvl1pPr>
          </a:lstStyle>
          <a:p>
            <a:pPr>
              <a:defRPr/>
            </a:pPr>
            <a:r>
              <a:rPr lang="en-AU"/>
              <a:t>20June2007</a:t>
            </a:r>
          </a:p>
        </p:txBody>
      </p:sp>
      <p:sp>
        <p:nvSpPr>
          <p:cNvPr id="8" name="Rectangle 8"/>
          <p:cNvSpPr>
            <a:spLocks noGrp="1" noChangeArrowheads="1"/>
          </p:cNvSpPr>
          <p:nvPr>
            <p:ph type="ftr" sz="quarter" idx="11"/>
          </p:nvPr>
        </p:nvSpPr>
        <p:spPr>
          <a:ln/>
        </p:spPr>
        <p:txBody>
          <a:bodyPr/>
          <a:lstStyle>
            <a:lvl1pPr>
              <a:defRPr/>
            </a:lvl1pPr>
          </a:lstStyle>
          <a:p>
            <a:pPr>
              <a:defRPr/>
            </a:pPr>
            <a:r>
              <a:rPr lang="en-AU"/>
              <a:t>Nobel Lecture</a:t>
            </a:r>
          </a:p>
        </p:txBody>
      </p:sp>
      <p:sp>
        <p:nvSpPr>
          <p:cNvPr id="9" name="Rectangle 9"/>
          <p:cNvSpPr>
            <a:spLocks noGrp="1" noChangeArrowheads="1"/>
          </p:cNvSpPr>
          <p:nvPr>
            <p:ph type="sldNum" sz="quarter" idx="12"/>
          </p:nvPr>
        </p:nvSpPr>
        <p:spPr>
          <a:ln/>
        </p:spPr>
        <p:txBody>
          <a:bodyPr/>
          <a:lstStyle>
            <a:lvl1pPr>
              <a:defRPr/>
            </a:lvl1pPr>
          </a:lstStyle>
          <a:p>
            <a:pPr>
              <a:defRPr/>
            </a:pPr>
            <a:fld id="{3C1C8D1F-EF69-446C-BAEA-4B1A896CD301}"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7"/>
          <p:cNvSpPr>
            <a:spLocks noGrp="1" noChangeArrowheads="1"/>
          </p:cNvSpPr>
          <p:nvPr>
            <p:ph type="dt" sz="half" idx="10"/>
          </p:nvPr>
        </p:nvSpPr>
        <p:spPr>
          <a:ln/>
        </p:spPr>
        <p:txBody>
          <a:bodyPr/>
          <a:lstStyle>
            <a:lvl1pPr>
              <a:defRPr/>
            </a:lvl1pPr>
          </a:lstStyle>
          <a:p>
            <a:pPr>
              <a:defRPr/>
            </a:pPr>
            <a:r>
              <a:rPr lang="en-AU"/>
              <a:t>20June2007</a:t>
            </a:r>
          </a:p>
        </p:txBody>
      </p:sp>
      <p:sp>
        <p:nvSpPr>
          <p:cNvPr id="4" name="Rectangle 8"/>
          <p:cNvSpPr>
            <a:spLocks noGrp="1" noChangeArrowheads="1"/>
          </p:cNvSpPr>
          <p:nvPr>
            <p:ph type="ftr" sz="quarter" idx="11"/>
          </p:nvPr>
        </p:nvSpPr>
        <p:spPr>
          <a:ln/>
        </p:spPr>
        <p:txBody>
          <a:bodyPr/>
          <a:lstStyle>
            <a:lvl1pPr>
              <a:defRPr/>
            </a:lvl1pPr>
          </a:lstStyle>
          <a:p>
            <a:pPr>
              <a:defRPr/>
            </a:pPr>
            <a:r>
              <a:rPr lang="en-AU"/>
              <a:t>Nobel Lecture</a:t>
            </a:r>
          </a:p>
        </p:txBody>
      </p:sp>
      <p:sp>
        <p:nvSpPr>
          <p:cNvPr id="5" name="Rectangle 9"/>
          <p:cNvSpPr>
            <a:spLocks noGrp="1" noChangeArrowheads="1"/>
          </p:cNvSpPr>
          <p:nvPr>
            <p:ph type="sldNum" sz="quarter" idx="12"/>
          </p:nvPr>
        </p:nvSpPr>
        <p:spPr>
          <a:ln/>
        </p:spPr>
        <p:txBody>
          <a:bodyPr/>
          <a:lstStyle>
            <a:lvl1pPr>
              <a:defRPr/>
            </a:lvl1pPr>
          </a:lstStyle>
          <a:p>
            <a:pPr>
              <a:defRPr/>
            </a:pPr>
            <a:fld id="{69E103E0-ED6D-43CA-B368-BF4C5951FBCA}"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en-AU"/>
              <a:t>20June2007</a:t>
            </a:r>
          </a:p>
        </p:txBody>
      </p:sp>
      <p:sp>
        <p:nvSpPr>
          <p:cNvPr id="3" name="Rectangle 8"/>
          <p:cNvSpPr>
            <a:spLocks noGrp="1" noChangeArrowheads="1"/>
          </p:cNvSpPr>
          <p:nvPr>
            <p:ph type="ftr" sz="quarter" idx="11"/>
          </p:nvPr>
        </p:nvSpPr>
        <p:spPr>
          <a:ln/>
        </p:spPr>
        <p:txBody>
          <a:bodyPr/>
          <a:lstStyle>
            <a:lvl1pPr>
              <a:defRPr/>
            </a:lvl1pPr>
          </a:lstStyle>
          <a:p>
            <a:pPr>
              <a:defRPr/>
            </a:pPr>
            <a:r>
              <a:rPr lang="en-AU"/>
              <a:t>Nobel Lecture</a:t>
            </a:r>
          </a:p>
        </p:txBody>
      </p:sp>
      <p:sp>
        <p:nvSpPr>
          <p:cNvPr id="4" name="Rectangle 9"/>
          <p:cNvSpPr>
            <a:spLocks noGrp="1" noChangeArrowheads="1"/>
          </p:cNvSpPr>
          <p:nvPr>
            <p:ph type="sldNum" sz="quarter" idx="12"/>
          </p:nvPr>
        </p:nvSpPr>
        <p:spPr>
          <a:ln/>
        </p:spPr>
        <p:txBody>
          <a:bodyPr/>
          <a:lstStyle>
            <a:lvl1pPr>
              <a:defRPr/>
            </a:lvl1pPr>
          </a:lstStyle>
          <a:p>
            <a:pPr>
              <a:defRPr/>
            </a:pPr>
            <a:fld id="{746EB109-B537-440F-BACA-B8BDF0F1A5B5}"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en-AU"/>
              <a:t>20June2007</a:t>
            </a:r>
          </a:p>
        </p:txBody>
      </p:sp>
      <p:sp>
        <p:nvSpPr>
          <p:cNvPr id="6" name="Rectangle 8"/>
          <p:cNvSpPr>
            <a:spLocks noGrp="1" noChangeArrowheads="1"/>
          </p:cNvSpPr>
          <p:nvPr>
            <p:ph type="ftr" sz="quarter" idx="11"/>
          </p:nvPr>
        </p:nvSpPr>
        <p:spPr>
          <a:ln/>
        </p:spPr>
        <p:txBody>
          <a:bodyPr/>
          <a:lstStyle>
            <a:lvl1pPr>
              <a:defRPr/>
            </a:lvl1pPr>
          </a:lstStyle>
          <a:p>
            <a:pPr>
              <a:defRPr/>
            </a:pPr>
            <a:r>
              <a:rPr lang="en-AU"/>
              <a:t>Nobel Lecture</a:t>
            </a:r>
          </a:p>
        </p:txBody>
      </p:sp>
      <p:sp>
        <p:nvSpPr>
          <p:cNvPr id="7" name="Rectangle 9"/>
          <p:cNvSpPr>
            <a:spLocks noGrp="1" noChangeArrowheads="1"/>
          </p:cNvSpPr>
          <p:nvPr>
            <p:ph type="sldNum" sz="quarter" idx="12"/>
          </p:nvPr>
        </p:nvSpPr>
        <p:spPr>
          <a:ln/>
        </p:spPr>
        <p:txBody>
          <a:bodyPr/>
          <a:lstStyle>
            <a:lvl1pPr>
              <a:defRPr/>
            </a:lvl1pPr>
          </a:lstStyle>
          <a:p>
            <a:pPr>
              <a:defRPr/>
            </a:pPr>
            <a:fld id="{56E104F7-5367-4E43-9AFA-834B45D452E1}"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en-AU"/>
              <a:t>20June2007</a:t>
            </a:r>
          </a:p>
        </p:txBody>
      </p:sp>
      <p:sp>
        <p:nvSpPr>
          <p:cNvPr id="6" name="Rectangle 8"/>
          <p:cNvSpPr>
            <a:spLocks noGrp="1" noChangeArrowheads="1"/>
          </p:cNvSpPr>
          <p:nvPr>
            <p:ph type="ftr" sz="quarter" idx="11"/>
          </p:nvPr>
        </p:nvSpPr>
        <p:spPr>
          <a:ln/>
        </p:spPr>
        <p:txBody>
          <a:bodyPr/>
          <a:lstStyle>
            <a:lvl1pPr>
              <a:defRPr/>
            </a:lvl1pPr>
          </a:lstStyle>
          <a:p>
            <a:pPr>
              <a:defRPr/>
            </a:pPr>
            <a:r>
              <a:rPr lang="en-AU"/>
              <a:t>Nobel Lecture</a:t>
            </a:r>
          </a:p>
        </p:txBody>
      </p:sp>
      <p:sp>
        <p:nvSpPr>
          <p:cNvPr id="7" name="Rectangle 9"/>
          <p:cNvSpPr>
            <a:spLocks noGrp="1" noChangeArrowheads="1"/>
          </p:cNvSpPr>
          <p:nvPr>
            <p:ph type="sldNum" sz="quarter" idx="12"/>
          </p:nvPr>
        </p:nvSpPr>
        <p:spPr>
          <a:ln/>
        </p:spPr>
        <p:txBody>
          <a:bodyPr/>
          <a:lstStyle>
            <a:lvl1pPr>
              <a:defRPr/>
            </a:lvl1pPr>
          </a:lstStyle>
          <a:p>
            <a:pPr>
              <a:defRPr/>
            </a:pPr>
            <a:fld id="{F23A9651-8F87-4468-9B45-013205D4D938}"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2700" y="1524000"/>
            <a:ext cx="9204325" cy="5391150"/>
            <a:chOff x="-8" y="960"/>
            <a:chExt cx="5798" cy="3396"/>
          </a:xfrm>
        </p:grpSpPr>
        <p:sp>
          <p:nvSpPr>
            <p:cNvPr id="8195" name="Rectangle 3"/>
            <p:cNvSpPr>
              <a:spLocks noChangeArrowheads="1"/>
            </p:cNvSpPr>
            <p:nvPr/>
          </p:nvSpPr>
          <p:spPr bwMode="hidden">
            <a:xfrm>
              <a:off x="-8" y="960"/>
              <a:ext cx="5798" cy="2784"/>
            </a:xfrm>
            <a:prstGeom prst="rect">
              <a:avLst/>
            </a:prstGeom>
            <a:gradFill rotWithShape="0">
              <a:gsLst>
                <a:gs pos="0">
                  <a:schemeClr val="bg1"/>
                </a:gs>
                <a:gs pos="100000">
                  <a:schemeClr val="accent1"/>
                </a:gs>
              </a:gsLst>
              <a:lin ang="5400000" scaled="1"/>
            </a:gradFill>
            <a:ln w="9525">
              <a:noFill/>
              <a:miter lim="800000"/>
              <a:headEnd/>
              <a:tailEnd/>
            </a:ln>
            <a:effectLst/>
          </p:spPr>
          <p:txBody>
            <a:bodyPr wrap="none" anchor="ctr"/>
            <a:lstStyle/>
            <a:p>
              <a:pPr>
                <a:defRPr/>
              </a:pPr>
              <a:endParaRPr lang="en-AU"/>
            </a:p>
          </p:txBody>
        </p:sp>
        <p:sp>
          <p:nvSpPr>
            <p:cNvPr id="8196" name="Rectangle 4"/>
            <p:cNvSpPr>
              <a:spLocks noChangeArrowheads="1"/>
            </p:cNvSpPr>
            <p:nvPr/>
          </p:nvSpPr>
          <p:spPr bwMode="hidden">
            <a:xfrm>
              <a:off x="-8" y="3744"/>
              <a:ext cx="5798" cy="612"/>
            </a:xfrm>
            <a:prstGeom prst="rect">
              <a:avLst/>
            </a:prstGeom>
            <a:gradFill rotWithShape="0">
              <a:gsLst>
                <a:gs pos="0">
                  <a:schemeClr val="accent1"/>
                </a:gs>
                <a:gs pos="100000">
                  <a:schemeClr val="accent2"/>
                </a:gs>
              </a:gsLst>
              <a:lin ang="5400000" scaled="1"/>
            </a:gradFill>
            <a:ln w="9525">
              <a:noFill/>
              <a:miter lim="800000"/>
              <a:headEnd/>
              <a:tailEnd/>
            </a:ln>
            <a:effectLst/>
          </p:spPr>
          <p:txBody>
            <a:bodyPr wrap="none" anchor="ctr"/>
            <a:lstStyle/>
            <a:p>
              <a:pPr>
                <a:defRPr/>
              </a:pPr>
              <a:endParaRPr lang="en-AU"/>
            </a:p>
          </p:txBody>
        </p:sp>
      </p:grpSp>
      <p:sp>
        <p:nvSpPr>
          <p:cNvPr id="1027" name="Rectangle 5"/>
          <p:cNvSpPr>
            <a:spLocks noGrp="1" noChangeArrowheads="1"/>
          </p:cNvSpPr>
          <p:nvPr>
            <p:ph type="title"/>
          </p:nvPr>
        </p:nvSpPr>
        <p:spPr bwMode="auto">
          <a:xfrm>
            <a:off x="1192213" y="115888"/>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AU" smtClean="0"/>
              <a:t>Click to edit Master title style</a:t>
            </a:r>
          </a:p>
        </p:txBody>
      </p:sp>
      <p:sp>
        <p:nvSpPr>
          <p:cNvPr id="1028" name="Rectangle 6"/>
          <p:cNvSpPr>
            <a:spLocks noGrp="1" noChangeArrowheads="1"/>
          </p:cNvSpPr>
          <p:nvPr>
            <p:ph type="body" idx="1"/>
          </p:nvPr>
        </p:nvSpPr>
        <p:spPr bwMode="auto">
          <a:xfrm>
            <a:off x="685800" y="1557338"/>
            <a:ext cx="8062913"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8199" name="Rectangle 7"/>
          <p:cNvSpPr>
            <a:spLocks noGrp="1" noChangeArrowheads="1"/>
          </p:cNvSpPr>
          <p:nvPr>
            <p:ph type="dt" sz="half" idx="2"/>
          </p:nvPr>
        </p:nvSpPr>
        <p:spPr bwMode="auto">
          <a:xfrm>
            <a:off x="1336675"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bg2"/>
                </a:solidFill>
                <a:cs typeface="Arial" charset="0"/>
              </a:defRPr>
            </a:lvl1pPr>
          </a:lstStyle>
          <a:p>
            <a:pPr>
              <a:defRPr/>
            </a:pPr>
            <a:r>
              <a:rPr lang="en-AU"/>
              <a:t>20June2007</a:t>
            </a:r>
          </a:p>
        </p:txBody>
      </p:sp>
      <p:sp>
        <p:nvSpPr>
          <p:cNvPr id="8200" name="Rectangle 8"/>
          <p:cNvSpPr>
            <a:spLocks noGrp="1" noChangeArrowheads="1"/>
          </p:cNvSpPr>
          <p:nvPr>
            <p:ph type="ftr" sz="quarter" idx="3"/>
          </p:nvPr>
        </p:nvSpPr>
        <p:spPr bwMode="auto">
          <a:xfrm>
            <a:off x="3775075"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bg2"/>
                </a:solidFill>
                <a:cs typeface="Arial" charset="0"/>
              </a:defRPr>
            </a:lvl1pPr>
          </a:lstStyle>
          <a:p>
            <a:pPr>
              <a:defRPr/>
            </a:pPr>
            <a:r>
              <a:rPr lang="en-AU"/>
              <a:t>Nobel Lecture</a:t>
            </a:r>
          </a:p>
        </p:txBody>
      </p:sp>
      <p:sp>
        <p:nvSpPr>
          <p:cNvPr id="8201" name="Rectangle 9"/>
          <p:cNvSpPr>
            <a:spLocks noGrp="1" noChangeArrowheads="1"/>
          </p:cNvSpPr>
          <p:nvPr>
            <p:ph type="sldNum" sz="quarter" idx="4"/>
          </p:nvPr>
        </p:nvSpPr>
        <p:spPr bwMode="auto">
          <a:xfrm>
            <a:off x="7204075"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bg2"/>
                </a:solidFill>
                <a:cs typeface="Arial" charset="0"/>
              </a:defRPr>
            </a:lvl1pPr>
          </a:lstStyle>
          <a:p>
            <a:pPr>
              <a:defRPr/>
            </a:pPr>
            <a:fld id="{C19F5EFC-3C14-4934-92F8-8FB553D302DA}" type="slidenum">
              <a:rPr lang="en-AU"/>
              <a:pPr>
                <a:defRPr/>
              </a:pPr>
              <a:t>‹#›</a:t>
            </a:fld>
            <a:endParaRPr lang="en-AU"/>
          </a:p>
        </p:txBody>
      </p:sp>
      <p:pic>
        <p:nvPicPr>
          <p:cNvPr id="1032" name="Picture 10" descr="CSIRO Logo Blue Reversed"/>
          <p:cNvPicPr>
            <a:picLocks noChangeAspect="1" noChangeArrowheads="1"/>
          </p:cNvPicPr>
          <p:nvPr/>
        </p:nvPicPr>
        <p:blipFill>
          <a:blip r:embed="rId13" cstate="print"/>
          <a:srcRect/>
          <a:stretch>
            <a:fillRect/>
          </a:stretch>
        </p:blipFill>
        <p:spPr bwMode="auto">
          <a:xfrm>
            <a:off x="0" y="5502275"/>
            <a:ext cx="1228725" cy="14097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Times New Roman" pitchFamily="18" charset="0"/>
        </a:defRPr>
      </a:lvl2pPr>
      <a:lvl3pPr algn="r" rtl="0" eaLnBrk="0" fontAlgn="base" hangingPunct="0">
        <a:spcBef>
          <a:spcPct val="0"/>
        </a:spcBef>
        <a:spcAft>
          <a:spcPct val="0"/>
        </a:spcAft>
        <a:defRPr sz="4400">
          <a:solidFill>
            <a:schemeClr val="tx2"/>
          </a:solidFill>
          <a:latin typeface="Times New Roman" pitchFamily="18" charset="0"/>
        </a:defRPr>
      </a:lvl3pPr>
      <a:lvl4pPr algn="r" rtl="0" eaLnBrk="0" fontAlgn="base" hangingPunct="0">
        <a:spcBef>
          <a:spcPct val="0"/>
        </a:spcBef>
        <a:spcAft>
          <a:spcPct val="0"/>
        </a:spcAft>
        <a:defRPr sz="4400">
          <a:solidFill>
            <a:schemeClr val="tx2"/>
          </a:solidFill>
          <a:latin typeface="Times New Roman" pitchFamily="18" charset="0"/>
        </a:defRPr>
      </a:lvl4pPr>
      <a:lvl5pPr algn="r" rtl="0" eaLnBrk="0" fontAlgn="base" hangingPunct="0">
        <a:spcBef>
          <a:spcPct val="0"/>
        </a:spcBef>
        <a:spcAft>
          <a:spcPct val="0"/>
        </a:spcAft>
        <a:defRPr sz="4400">
          <a:solidFill>
            <a:schemeClr val="tx2"/>
          </a:solidFill>
          <a:latin typeface="Times New Roman" pitchFamily="18" charset="0"/>
        </a:defRPr>
      </a:lvl5pPr>
      <a:lvl6pPr marL="457200" algn="r" rtl="0" eaLnBrk="0" fontAlgn="base" hangingPunct="0">
        <a:spcBef>
          <a:spcPct val="0"/>
        </a:spcBef>
        <a:spcAft>
          <a:spcPct val="0"/>
        </a:spcAft>
        <a:defRPr sz="4400">
          <a:solidFill>
            <a:schemeClr val="tx2"/>
          </a:solidFill>
          <a:latin typeface="Times New Roman" pitchFamily="18" charset="0"/>
        </a:defRPr>
      </a:lvl6pPr>
      <a:lvl7pPr marL="914400" algn="r" rtl="0" eaLnBrk="0" fontAlgn="base" hangingPunct="0">
        <a:spcBef>
          <a:spcPct val="0"/>
        </a:spcBef>
        <a:spcAft>
          <a:spcPct val="0"/>
        </a:spcAft>
        <a:defRPr sz="4400">
          <a:solidFill>
            <a:schemeClr val="tx2"/>
          </a:solidFill>
          <a:latin typeface="Times New Roman" pitchFamily="18" charset="0"/>
        </a:defRPr>
      </a:lvl7pPr>
      <a:lvl8pPr marL="1371600" algn="r" rtl="0" eaLnBrk="0" fontAlgn="base" hangingPunct="0">
        <a:spcBef>
          <a:spcPct val="0"/>
        </a:spcBef>
        <a:spcAft>
          <a:spcPct val="0"/>
        </a:spcAft>
        <a:defRPr sz="4400">
          <a:solidFill>
            <a:schemeClr val="tx2"/>
          </a:solidFill>
          <a:latin typeface="Times New Roman" pitchFamily="18" charset="0"/>
        </a:defRPr>
      </a:lvl8pPr>
      <a:lvl9pPr marL="1828800" algn="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Documents%20and%20Settings/eke001/Desktop/1-17%20The%20Heart%20Asks%20Pleasure%20First%20_%20The%20Promise.mp3"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ldNum" sz="quarter" idx="12"/>
          </p:nvPr>
        </p:nvSpPr>
        <p:spPr>
          <a:noFill/>
        </p:spPr>
        <p:txBody>
          <a:bodyPr/>
          <a:lstStyle/>
          <a:p>
            <a:fld id="{1C4FEF77-EEB2-4B2B-A3A1-5A41A5BBF44E}" type="slidenum">
              <a:rPr lang="en-AU" smtClean="0"/>
              <a:pPr/>
              <a:t>1</a:t>
            </a:fld>
            <a:endParaRPr lang="en-AU" smtClean="0"/>
          </a:p>
        </p:txBody>
      </p:sp>
      <p:sp>
        <p:nvSpPr>
          <p:cNvPr id="4099" name="Rectangle 2"/>
          <p:cNvSpPr>
            <a:spLocks noGrp="1" noChangeArrowheads="1"/>
          </p:cNvSpPr>
          <p:nvPr>
            <p:ph type="ctrTitle"/>
          </p:nvPr>
        </p:nvSpPr>
        <p:spPr>
          <a:xfrm>
            <a:off x="755650" y="493713"/>
            <a:ext cx="7696200" cy="990600"/>
          </a:xfrm>
        </p:spPr>
        <p:txBody>
          <a:bodyPr/>
          <a:lstStyle/>
          <a:p>
            <a:pPr algn="ctr"/>
            <a:r>
              <a:rPr lang="en-AU" smtClean="0"/>
              <a:t>The Path to Aperture Synthesis</a:t>
            </a:r>
            <a:endParaRPr lang="en-AU" sz="5400" smtClean="0"/>
          </a:p>
        </p:txBody>
      </p:sp>
      <p:sp>
        <p:nvSpPr>
          <p:cNvPr id="4100" name="Rectangle 3"/>
          <p:cNvSpPr>
            <a:spLocks noGrp="1" noChangeArrowheads="1"/>
          </p:cNvSpPr>
          <p:nvPr>
            <p:ph type="subTitle" idx="1"/>
          </p:nvPr>
        </p:nvSpPr>
        <p:spPr>
          <a:xfrm>
            <a:off x="1143000" y="2935288"/>
            <a:ext cx="7162800" cy="3014662"/>
          </a:xfrm>
        </p:spPr>
        <p:txBody>
          <a:bodyPr/>
          <a:lstStyle/>
          <a:p>
            <a:r>
              <a:rPr lang="en-AU" sz="4000" smtClean="0"/>
              <a:t>SKANZ 2012</a:t>
            </a:r>
          </a:p>
          <a:p>
            <a:r>
              <a:rPr lang="en-AU" smtClean="0"/>
              <a:t>Auckland, 15 Feb 2012</a:t>
            </a:r>
          </a:p>
          <a:p>
            <a:endParaRPr lang="en-AU" smtClean="0"/>
          </a:p>
          <a:p>
            <a:r>
              <a:rPr lang="en-AU" sz="2800" smtClean="0"/>
              <a:t>Ron  Ekers</a:t>
            </a:r>
          </a:p>
          <a:p>
            <a:r>
              <a:rPr lang="en-AU" sz="2800" smtClean="0"/>
              <a:t>CSIRO, Australia</a:t>
            </a:r>
          </a:p>
          <a:p>
            <a:endParaRPr lang="en-AU"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AU" smtClean="0"/>
              <a:t>15 Feb 2012</a:t>
            </a:r>
          </a:p>
        </p:txBody>
      </p:sp>
      <p:sp>
        <p:nvSpPr>
          <p:cNvPr id="17411" name="Footer Placeholder 4"/>
          <p:cNvSpPr>
            <a:spLocks noGrp="1"/>
          </p:cNvSpPr>
          <p:nvPr>
            <p:ph type="ftr" sz="quarter" idx="11"/>
          </p:nvPr>
        </p:nvSpPr>
        <p:spPr>
          <a:noFill/>
        </p:spPr>
        <p:txBody>
          <a:bodyPr/>
          <a:lstStyle/>
          <a:p>
            <a:r>
              <a:rPr lang="en-AU" smtClean="0"/>
              <a:t>R D Ekers</a:t>
            </a:r>
          </a:p>
        </p:txBody>
      </p:sp>
      <p:sp>
        <p:nvSpPr>
          <p:cNvPr id="17412" name="Slide Number Placeholder 5"/>
          <p:cNvSpPr>
            <a:spLocks noGrp="1"/>
          </p:cNvSpPr>
          <p:nvPr>
            <p:ph type="sldNum" sz="quarter" idx="12"/>
          </p:nvPr>
        </p:nvSpPr>
        <p:spPr>
          <a:noFill/>
        </p:spPr>
        <p:txBody>
          <a:bodyPr/>
          <a:lstStyle/>
          <a:p>
            <a:fld id="{1F2CD596-E15C-430D-B54D-C63572290C9E}" type="slidenum">
              <a:rPr lang="en-AU" smtClean="0"/>
              <a:pPr/>
              <a:t>10</a:t>
            </a:fld>
            <a:endParaRPr lang="en-AU" smtClean="0"/>
          </a:p>
        </p:txBody>
      </p:sp>
      <p:sp>
        <p:nvSpPr>
          <p:cNvPr id="17413" name="Rectangle 2"/>
          <p:cNvSpPr>
            <a:spLocks noGrp="1" noChangeArrowheads="1"/>
          </p:cNvSpPr>
          <p:nvPr>
            <p:ph type="title"/>
          </p:nvPr>
        </p:nvSpPr>
        <p:spPr/>
        <p:txBody>
          <a:bodyPr/>
          <a:lstStyle/>
          <a:p>
            <a:r>
              <a:rPr lang="en-US" smtClean="0"/>
              <a:t>New Zealand – May 1948</a:t>
            </a:r>
            <a:endParaRPr lang="en-AU" smtClean="0"/>
          </a:p>
        </p:txBody>
      </p:sp>
      <p:sp>
        <p:nvSpPr>
          <p:cNvPr id="456707" name="Rectangle 3"/>
          <p:cNvSpPr>
            <a:spLocks noGrp="1" noChangeArrowheads="1"/>
          </p:cNvSpPr>
          <p:nvPr>
            <p:ph type="body" idx="1"/>
          </p:nvPr>
        </p:nvSpPr>
        <p:spPr>
          <a:xfrm>
            <a:off x="685800" y="1196975"/>
            <a:ext cx="7772400" cy="2057400"/>
          </a:xfrm>
        </p:spPr>
        <p:txBody>
          <a:bodyPr/>
          <a:lstStyle/>
          <a:p>
            <a:r>
              <a:rPr lang="en-US" smtClean="0"/>
              <a:t>Bolton and Stanley</a:t>
            </a:r>
          </a:p>
          <a:p>
            <a:pPr lvl="1"/>
            <a:r>
              <a:rPr lang="en-US" smtClean="0"/>
              <a:t>100MHz Yagi</a:t>
            </a:r>
          </a:p>
          <a:p>
            <a:r>
              <a:rPr lang="en-US" smtClean="0"/>
              <a:t>Pakiri Hill near Leigh</a:t>
            </a:r>
          </a:p>
          <a:p>
            <a:r>
              <a:rPr lang="en-US" smtClean="0"/>
              <a:t>Piha (The Piano)</a:t>
            </a:r>
          </a:p>
        </p:txBody>
      </p:sp>
      <p:pic>
        <p:nvPicPr>
          <p:cNvPr id="17415" name="Picture 5" descr="B1351-21"/>
          <p:cNvPicPr>
            <a:picLocks noChangeAspect="1" noChangeArrowheads="1"/>
          </p:cNvPicPr>
          <p:nvPr/>
        </p:nvPicPr>
        <p:blipFill>
          <a:blip r:embed="rId3" cstate="print"/>
          <a:srcRect/>
          <a:stretch>
            <a:fillRect/>
          </a:stretch>
        </p:blipFill>
        <p:spPr bwMode="auto">
          <a:xfrm>
            <a:off x="4745038" y="1052513"/>
            <a:ext cx="2995612" cy="2305050"/>
          </a:xfrm>
          <a:prstGeom prst="rect">
            <a:avLst/>
          </a:prstGeom>
          <a:noFill/>
          <a:ln w="9525">
            <a:solidFill>
              <a:schemeClr val="tx2"/>
            </a:solidFill>
            <a:miter lim="800000"/>
            <a:headEnd/>
            <a:tailEnd/>
          </a:ln>
        </p:spPr>
      </p:pic>
      <p:sp>
        <p:nvSpPr>
          <p:cNvPr id="456710" name="Oval 6"/>
          <p:cNvSpPr>
            <a:spLocks noChangeArrowheads="1"/>
          </p:cNvSpPr>
          <p:nvPr/>
        </p:nvSpPr>
        <p:spPr bwMode="auto">
          <a:xfrm>
            <a:off x="1981200" y="4302125"/>
            <a:ext cx="457200" cy="457200"/>
          </a:xfrm>
          <a:prstGeom prst="ellipse">
            <a:avLst/>
          </a:prstGeom>
          <a:noFill/>
          <a:ln w="12700">
            <a:solidFill>
              <a:schemeClr val="accent1"/>
            </a:solidFill>
            <a:round/>
            <a:headEnd/>
            <a:tailEnd/>
          </a:ln>
        </p:spPr>
        <p:txBody>
          <a:bodyPr wrap="none" anchor="ctr"/>
          <a:lstStyle/>
          <a:p>
            <a:endParaRPr lang="en-US"/>
          </a:p>
        </p:txBody>
      </p:sp>
      <p:grpSp>
        <p:nvGrpSpPr>
          <p:cNvPr id="2" name="Group 7"/>
          <p:cNvGrpSpPr>
            <a:grpSpLocks/>
          </p:cNvGrpSpPr>
          <p:nvPr/>
        </p:nvGrpSpPr>
        <p:grpSpPr bwMode="auto">
          <a:xfrm>
            <a:off x="1508125" y="3429000"/>
            <a:ext cx="930275" cy="1787525"/>
            <a:chOff x="374" y="2906"/>
            <a:chExt cx="586" cy="1126"/>
          </a:xfrm>
        </p:grpSpPr>
        <p:sp>
          <p:nvSpPr>
            <p:cNvPr id="17426" name="Line 8"/>
            <p:cNvSpPr>
              <a:spLocks noChangeShapeType="1"/>
            </p:cNvSpPr>
            <p:nvPr/>
          </p:nvSpPr>
          <p:spPr bwMode="auto">
            <a:xfrm>
              <a:off x="672" y="3168"/>
              <a:ext cx="288" cy="864"/>
            </a:xfrm>
            <a:prstGeom prst="line">
              <a:avLst/>
            </a:prstGeom>
            <a:noFill/>
            <a:ln w="12700">
              <a:solidFill>
                <a:schemeClr val="tx1"/>
              </a:solidFill>
              <a:round/>
              <a:headEnd/>
              <a:tailEnd/>
            </a:ln>
          </p:spPr>
          <p:txBody>
            <a:bodyPr/>
            <a:lstStyle/>
            <a:p>
              <a:endParaRPr lang="en-AU"/>
            </a:p>
          </p:txBody>
        </p:sp>
        <p:sp>
          <p:nvSpPr>
            <p:cNvPr id="17427" name="Text Box 9"/>
            <p:cNvSpPr txBox="1">
              <a:spLocks noChangeArrowheads="1"/>
            </p:cNvSpPr>
            <p:nvPr/>
          </p:nvSpPr>
          <p:spPr bwMode="auto">
            <a:xfrm>
              <a:off x="374" y="2906"/>
              <a:ext cx="479" cy="288"/>
            </a:xfrm>
            <a:prstGeom prst="rect">
              <a:avLst/>
            </a:prstGeom>
            <a:noFill/>
            <a:ln w="12700">
              <a:noFill/>
              <a:miter lim="800000"/>
              <a:headEnd/>
              <a:tailEnd/>
            </a:ln>
          </p:spPr>
          <p:txBody>
            <a:bodyPr wrap="none">
              <a:spAutoFit/>
            </a:bodyPr>
            <a:lstStyle/>
            <a:p>
              <a:r>
                <a:rPr lang="en-US"/>
                <a:t>Aust</a:t>
              </a:r>
              <a:endParaRPr lang="en-AU"/>
            </a:p>
          </p:txBody>
        </p:sp>
      </p:grpSp>
      <p:grpSp>
        <p:nvGrpSpPr>
          <p:cNvPr id="3" name="Group 10"/>
          <p:cNvGrpSpPr>
            <a:grpSpLocks/>
          </p:cNvGrpSpPr>
          <p:nvPr/>
        </p:nvGrpSpPr>
        <p:grpSpPr bwMode="auto">
          <a:xfrm>
            <a:off x="1524000" y="3733800"/>
            <a:ext cx="1870075" cy="1254125"/>
            <a:chOff x="384" y="3098"/>
            <a:chExt cx="1178" cy="790"/>
          </a:xfrm>
        </p:grpSpPr>
        <p:sp>
          <p:nvSpPr>
            <p:cNvPr id="17424" name="Line 11"/>
            <p:cNvSpPr>
              <a:spLocks noChangeShapeType="1"/>
            </p:cNvSpPr>
            <p:nvPr/>
          </p:nvSpPr>
          <p:spPr bwMode="auto">
            <a:xfrm flipV="1">
              <a:off x="384" y="3312"/>
              <a:ext cx="816" cy="576"/>
            </a:xfrm>
            <a:prstGeom prst="line">
              <a:avLst/>
            </a:prstGeom>
            <a:noFill/>
            <a:ln w="12700">
              <a:solidFill>
                <a:schemeClr val="tx1"/>
              </a:solidFill>
              <a:round/>
              <a:headEnd/>
              <a:tailEnd/>
            </a:ln>
          </p:spPr>
          <p:txBody>
            <a:bodyPr/>
            <a:lstStyle/>
            <a:p>
              <a:endParaRPr lang="en-AU"/>
            </a:p>
          </p:txBody>
        </p:sp>
        <p:sp>
          <p:nvSpPr>
            <p:cNvPr id="17425" name="Text Box 12"/>
            <p:cNvSpPr txBox="1">
              <a:spLocks noChangeArrowheads="1"/>
            </p:cNvSpPr>
            <p:nvPr/>
          </p:nvSpPr>
          <p:spPr bwMode="auto">
            <a:xfrm>
              <a:off x="1190" y="3098"/>
              <a:ext cx="372" cy="288"/>
            </a:xfrm>
            <a:prstGeom prst="rect">
              <a:avLst/>
            </a:prstGeom>
            <a:noFill/>
            <a:ln w="12700">
              <a:noFill/>
              <a:miter lim="800000"/>
              <a:headEnd/>
              <a:tailEnd/>
            </a:ln>
          </p:spPr>
          <p:txBody>
            <a:bodyPr wrap="none">
              <a:spAutoFit/>
            </a:bodyPr>
            <a:lstStyle/>
            <a:p>
              <a:r>
                <a:rPr lang="en-US"/>
                <a:t>NZ</a:t>
              </a:r>
              <a:endParaRPr lang="en-AU"/>
            </a:p>
          </p:txBody>
        </p:sp>
      </p:grpSp>
      <p:sp>
        <p:nvSpPr>
          <p:cNvPr id="456717" name="Rectangle 13"/>
          <p:cNvSpPr>
            <a:spLocks noChangeArrowheads="1"/>
          </p:cNvSpPr>
          <p:nvPr/>
        </p:nvSpPr>
        <p:spPr bwMode="auto">
          <a:xfrm>
            <a:off x="1763713" y="5445125"/>
            <a:ext cx="6694487" cy="1079500"/>
          </a:xfrm>
          <a:prstGeom prst="rect">
            <a:avLst/>
          </a:prstGeom>
          <a:noFill/>
          <a:ln w="12700">
            <a:noFill/>
            <a:miter lim="800000"/>
            <a:headEnd/>
            <a:tailEnd/>
          </a:ln>
        </p:spPr>
        <p:txBody>
          <a:bodyPr lIns="90488" tIns="44450" rIns="90488" bIns="44450"/>
          <a:lstStyle/>
          <a:p>
            <a:pPr marL="342900" indent="-342900">
              <a:spcBef>
                <a:spcPct val="20000"/>
              </a:spcBef>
              <a:buClr>
                <a:schemeClr val="tx2"/>
              </a:buClr>
              <a:buSzPct val="100000"/>
              <a:buFont typeface="Arial" charset="0"/>
              <a:buChar char="•"/>
            </a:pPr>
            <a:r>
              <a:rPr lang="en-US"/>
              <a:t>Positions for Cygnus A, Taurus A, Virgo A, Centaurus A</a:t>
            </a:r>
            <a:endParaRPr lang="en-AU"/>
          </a:p>
        </p:txBody>
      </p:sp>
      <p:pic>
        <p:nvPicPr>
          <p:cNvPr id="103426" name="Picture 2" descr="C:\User Files\images work\Historical\greenwood.f.rt_on_cliff.JPG"/>
          <p:cNvPicPr>
            <a:picLocks noChangeAspect="1" noChangeArrowheads="1"/>
          </p:cNvPicPr>
          <p:nvPr/>
        </p:nvPicPr>
        <p:blipFill>
          <a:blip r:embed="rId4" cstate="print"/>
          <a:srcRect l="8154" b="14639"/>
          <a:stretch>
            <a:fillRect/>
          </a:stretch>
        </p:blipFill>
        <p:spPr bwMode="auto">
          <a:xfrm>
            <a:off x="5435600" y="2708275"/>
            <a:ext cx="3244850" cy="2233613"/>
          </a:xfrm>
          <a:prstGeom prst="rect">
            <a:avLst/>
          </a:prstGeom>
          <a:noFill/>
          <a:ln w="9525">
            <a:noFill/>
            <a:miter lim="800000"/>
            <a:headEnd/>
            <a:tailEnd/>
          </a:ln>
        </p:spPr>
      </p:pic>
      <p:pic>
        <p:nvPicPr>
          <p:cNvPr id="103427" name="Picture 3" descr="C:\User Files\images work\Historical\greenwood.16nov.09 047.jpg"/>
          <p:cNvPicPr>
            <a:picLocks noChangeAspect="1" noChangeArrowheads="1"/>
          </p:cNvPicPr>
          <p:nvPr/>
        </p:nvPicPr>
        <p:blipFill>
          <a:blip r:embed="rId5" cstate="print"/>
          <a:srcRect t="15785"/>
          <a:stretch>
            <a:fillRect/>
          </a:stretch>
        </p:blipFill>
        <p:spPr bwMode="auto">
          <a:xfrm>
            <a:off x="5459413" y="2636838"/>
            <a:ext cx="3649662" cy="2305050"/>
          </a:xfrm>
          <a:prstGeom prst="rect">
            <a:avLst/>
          </a:prstGeom>
          <a:noFill/>
          <a:ln w="9525">
            <a:noFill/>
            <a:miter lim="800000"/>
            <a:headEnd/>
            <a:tailEnd/>
          </a:ln>
        </p:spPr>
      </p:pic>
      <p:pic>
        <p:nvPicPr>
          <p:cNvPr id="456718" name="Picture 14" descr="the Piano">
            <a:hlinkClick r:id="rId6" action="ppaction://hlinkfile"/>
          </p:cNvPr>
          <p:cNvPicPr>
            <a:picLocks noChangeAspect="1" noChangeArrowheads="1"/>
          </p:cNvPicPr>
          <p:nvPr/>
        </p:nvPicPr>
        <p:blipFill>
          <a:blip r:embed="rId7" cstate="print"/>
          <a:srcRect/>
          <a:stretch>
            <a:fillRect/>
          </a:stretch>
        </p:blipFill>
        <p:spPr bwMode="auto">
          <a:xfrm>
            <a:off x="6804025" y="1844675"/>
            <a:ext cx="2117725" cy="3152775"/>
          </a:xfrm>
          <a:prstGeom prst="rect">
            <a:avLst/>
          </a:prstGeom>
          <a:noFill/>
          <a:ln w="9525">
            <a:solidFill>
              <a:schemeClr val="accent1"/>
            </a:solidFill>
            <a:miter lim="800000"/>
            <a:headEnd/>
            <a:tailEnd/>
          </a:ln>
        </p:spPr>
      </p:pic>
      <p:pic>
        <p:nvPicPr>
          <p:cNvPr id="456708" name="Picture 4" descr="B1651-11"/>
          <p:cNvPicPr>
            <a:picLocks noChangeAspect="1" noChangeArrowheads="1"/>
          </p:cNvPicPr>
          <p:nvPr/>
        </p:nvPicPr>
        <p:blipFill>
          <a:blip r:embed="rId8" cstate="print"/>
          <a:srcRect t="9328" b="7193"/>
          <a:stretch>
            <a:fillRect/>
          </a:stretch>
        </p:blipFill>
        <p:spPr bwMode="auto">
          <a:xfrm>
            <a:off x="3521075" y="3429000"/>
            <a:ext cx="5530850" cy="1871663"/>
          </a:xfrm>
          <a:prstGeom prst="rect">
            <a:avLst/>
          </a:prstGeom>
          <a:noFill/>
          <a:ln w="9525">
            <a:solidFill>
              <a:schemeClr val="tx2"/>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67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6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3426"/>
                                        </p:tgtEl>
                                        <p:attrNameLst>
                                          <p:attrName>style.visibility</p:attrName>
                                        </p:attrNameLst>
                                      </p:cBhvr>
                                      <p:to>
                                        <p:strVal val="visible"/>
                                      </p:to>
                                    </p:set>
                                    <p:animEffect transition="in" filter="wipe(left)">
                                      <p:cBhvr>
                                        <p:cTn id="15" dur="2000"/>
                                        <p:tgtEl>
                                          <p:spTgt spid="10342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3427"/>
                                        </p:tgtEl>
                                        <p:attrNameLst>
                                          <p:attrName>style.visibility</p:attrName>
                                        </p:attrNameLst>
                                      </p:cBhvr>
                                      <p:to>
                                        <p:strVal val="visible"/>
                                      </p:to>
                                    </p:set>
                                    <p:animEffect transition="in" filter="dissolve">
                                      <p:cBhvr>
                                        <p:cTn id="20" dur="2000"/>
                                        <p:tgtEl>
                                          <p:spTgt spid="10342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6707">
                                            <p:txEl>
                                              <p:pRg st="3" end="3"/>
                                            </p:txEl>
                                          </p:spTgt>
                                        </p:tgtEl>
                                        <p:attrNameLst>
                                          <p:attrName>style.visibility</p:attrName>
                                        </p:attrNameLst>
                                      </p:cBhvr>
                                      <p:to>
                                        <p:strVal val="visible"/>
                                      </p:to>
                                    </p:set>
                                  </p:childTnLst>
                                </p:cTn>
                              </p:par>
                            </p:childTnLst>
                          </p:cTn>
                        </p:par>
                        <p:par>
                          <p:cTn id="25" fill="hold">
                            <p:stCondLst>
                              <p:cond delay="0"/>
                            </p:stCondLst>
                            <p:childTnLst>
                              <p:par>
                                <p:cTn id="26" presetID="23" presetClass="entr" presetSubtype="16" fill="hold" nodeType="afterEffect">
                                  <p:stCondLst>
                                    <p:cond delay="0"/>
                                  </p:stCondLst>
                                  <p:childTnLst>
                                    <p:set>
                                      <p:cBhvr>
                                        <p:cTn id="27" dur="1" fill="hold">
                                          <p:stCondLst>
                                            <p:cond delay="0"/>
                                          </p:stCondLst>
                                        </p:cTn>
                                        <p:tgtEl>
                                          <p:spTgt spid="456718"/>
                                        </p:tgtEl>
                                        <p:attrNameLst>
                                          <p:attrName>style.visibility</p:attrName>
                                        </p:attrNameLst>
                                      </p:cBhvr>
                                      <p:to>
                                        <p:strVal val="visible"/>
                                      </p:to>
                                    </p:set>
                                    <p:anim calcmode="lin" valueType="num">
                                      <p:cBhvr>
                                        <p:cTn id="28" dur="500" fill="hold"/>
                                        <p:tgtEl>
                                          <p:spTgt spid="456718"/>
                                        </p:tgtEl>
                                        <p:attrNameLst>
                                          <p:attrName>ppt_w</p:attrName>
                                        </p:attrNameLst>
                                      </p:cBhvr>
                                      <p:tavLst>
                                        <p:tav tm="0">
                                          <p:val>
                                            <p:fltVal val="0"/>
                                          </p:val>
                                        </p:tav>
                                        <p:tav tm="100000">
                                          <p:val>
                                            <p:strVal val="#ppt_w"/>
                                          </p:val>
                                        </p:tav>
                                      </p:tavLst>
                                    </p:anim>
                                    <p:anim calcmode="lin" valueType="num">
                                      <p:cBhvr>
                                        <p:cTn id="29" dur="500" fill="hold"/>
                                        <p:tgtEl>
                                          <p:spTgt spid="45671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22" presetClass="entr" presetSubtype="8" fill="hold" nodeType="withEffect">
                                  <p:stCondLst>
                                    <p:cond delay="0"/>
                                  </p:stCondLst>
                                  <p:childTnLst>
                                    <p:set>
                                      <p:cBhvr>
                                        <p:cTn id="39" dur="1" fill="hold">
                                          <p:stCondLst>
                                            <p:cond delay="0"/>
                                          </p:stCondLst>
                                        </p:cTn>
                                        <p:tgtEl>
                                          <p:spTgt spid="456708"/>
                                        </p:tgtEl>
                                        <p:attrNameLst>
                                          <p:attrName>style.visibility</p:attrName>
                                        </p:attrNameLst>
                                      </p:cBhvr>
                                      <p:to>
                                        <p:strVal val="visible"/>
                                      </p:to>
                                    </p:set>
                                    <p:animEffect transition="in" filter="wipe(left)">
                                      <p:cBhvr>
                                        <p:cTn id="40" dur="2000"/>
                                        <p:tgtEl>
                                          <p:spTgt spid="45670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671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456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p:bldP spid="456710" grpId="0" animBg="1"/>
      <p:bldP spid="4567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82E35488-B7C2-479C-BA60-4BD3BDEE5395}" type="slidenum">
              <a:rPr lang="en-AU" smtClean="0"/>
              <a:pPr/>
              <a:t>11</a:t>
            </a:fld>
            <a:endParaRPr lang="en-AU" smtClean="0"/>
          </a:p>
        </p:txBody>
      </p:sp>
      <p:sp>
        <p:nvSpPr>
          <p:cNvPr id="19459"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C2620403-7E64-4EDB-A23E-F499D87CD63A}" type="slidenum">
              <a:rPr lang="en-AU" sz="1400">
                <a:solidFill>
                  <a:schemeClr val="bg2"/>
                </a:solidFill>
              </a:rPr>
              <a:pPr algn="r"/>
              <a:t>11</a:t>
            </a:fld>
            <a:endParaRPr lang="en-AU" sz="1400">
              <a:solidFill>
                <a:schemeClr val="bg2"/>
              </a:solidFill>
            </a:endParaRPr>
          </a:p>
        </p:txBody>
      </p:sp>
      <p:sp>
        <p:nvSpPr>
          <p:cNvPr id="19460" name="Rectangle 2"/>
          <p:cNvSpPr>
            <a:spLocks noGrp="1" noChangeArrowheads="1"/>
          </p:cNvSpPr>
          <p:nvPr>
            <p:ph type="title" idx="4294967295"/>
          </p:nvPr>
        </p:nvSpPr>
        <p:spPr>
          <a:xfrm>
            <a:off x="0" y="0"/>
            <a:ext cx="8964613" cy="765175"/>
          </a:xfrm>
        </p:spPr>
        <p:txBody>
          <a:bodyPr/>
          <a:lstStyle/>
          <a:p>
            <a:r>
              <a:rPr lang="en-AU" sz="4000" smtClean="0"/>
              <a:t>McCready, Pawsey &amp; Payne-Scott 1947</a:t>
            </a:r>
          </a:p>
        </p:txBody>
      </p:sp>
      <p:sp>
        <p:nvSpPr>
          <p:cNvPr id="18437" name="Rectangle 3"/>
          <p:cNvSpPr>
            <a:spLocks noGrp="1" noChangeArrowheads="1"/>
          </p:cNvSpPr>
          <p:nvPr>
            <p:ph type="body" idx="4294967295"/>
          </p:nvPr>
        </p:nvSpPr>
        <p:spPr>
          <a:xfrm>
            <a:off x="1081088" y="765175"/>
            <a:ext cx="8062912" cy="5111750"/>
          </a:xfrm>
        </p:spPr>
        <p:txBody>
          <a:bodyPr/>
          <a:lstStyle/>
          <a:p>
            <a:r>
              <a:rPr lang="en-AU" sz="2800" smtClean="0"/>
              <a:t>Proc Roy Soc, Aug 1947 - received July 1946!</a:t>
            </a:r>
          </a:p>
          <a:p>
            <a:r>
              <a:rPr lang="en-AU" sz="2800" smtClean="0"/>
              <a:t>Used the phase of the sea interferometer fringes (lobes) to co-locate solar emission with sunspots</a:t>
            </a:r>
          </a:p>
          <a:p>
            <a:r>
              <a:rPr lang="en-AU" sz="2800" smtClean="0"/>
              <a:t>They note that its possible in principal to determine the actual distribution by Fourier synthesis using the phase and  amplitude at a range of height or wavelength.  </a:t>
            </a:r>
          </a:p>
          <a:p>
            <a:r>
              <a:rPr lang="en-AU" sz="2800" smtClean="0"/>
              <a:t>They consider using wavelength as a suitable variable as unwise since the solar bursts are likely to have frequency dependent structure.  </a:t>
            </a:r>
          </a:p>
          <a:p>
            <a:r>
              <a:rPr lang="en-AU" sz="2800" smtClean="0"/>
              <a:t>They note that getting a range of cliff height is clumsy and suggest a different interference method would be more practical.</a:t>
            </a:r>
          </a:p>
        </p:txBody>
      </p:sp>
      <p:grpSp>
        <p:nvGrpSpPr>
          <p:cNvPr id="2" name="Group 14"/>
          <p:cNvGrpSpPr>
            <a:grpSpLocks/>
          </p:cNvGrpSpPr>
          <p:nvPr/>
        </p:nvGrpSpPr>
        <p:grpSpPr bwMode="auto">
          <a:xfrm>
            <a:off x="0" y="71438"/>
            <a:ext cx="4572000" cy="6786562"/>
            <a:chOff x="0" y="72008"/>
            <a:chExt cx="4572000" cy="6785992"/>
          </a:xfrm>
        </p:grpSpPr>
        <p:grpSp>
          <p:nvGrpSpPr>
            <p:cNvPr id="19468" name="Group 10"/>
            <p:cNvGrpSpPr>
              <a:grpSpLocks/>
            </p:cNvGrpSpPr>
            <p:nvPr/>
          </p:nvGrpSpPr>
          <p:grpSpPr bwMode="auto">
            <a:xfrm>
              <a:off x="0" y="2532621"/>
              <a:ext cx="3059832" cy="4325379"/>
              <a:chOff x="0" y="2532621"/>
              <a:chExt cx="3059832" cy="4325379"/>
            </a:xfrm>
          </p:grpSpPr>
          <p:pic>
            <p:nvPicPr>
              <p:cNvPr id="19470" name="Picture 9" descr="C:\User Files\images work\Historical\BSP_medium.png"/>
              <p:cNvPicPr>
                <a:picLocks noChangeAspect="1" noChangeArrowheads="1"/>
              </p:cNvPicPr>
              <p:nvPr/>
            </p:nvPicPr>
            <p:blipFill>
              <a:blip r:embed="rId3" cstate="print"/>
              <a:srcRect l="46616" b="42378"/>
              <a:stretch>
                <a:fillRect/>
              </a:stretch>
            </p:blipFill>
            <p:spPr bwMode="auto">
              <a:xfrm>
                <a:off x="0" y="2532621"/>
                <a:ext cx="3059832" cy="4325379"/>
              </a:xfrm>
              <a:prstGeom prst="rect">
                <a:avLst/>
              </a:prstGeom>
              <a:noFill/>
              <a:ln w="38100">
                <a:solidFill>
                  <a:srgbClr val="FFFF00"/>
                </a:solidFill>
                <a:miter lim="800000"/>
                <a:headEnd/>
                <a:tailEnd/>
              </a:ln>
            </p:spPr>
          </p:pic>
          <p:sp>
            <p:nvSpPr>
              <p:cNvPr id="19471" name="Text Box 6"/>
              <p:cNvSpPr txBox="1">
                <a:spLocks noChangeArrowheads="1"/>
              </p:cNvSpPr>
              <p:nvPr/>
            </p:nvSpPr>
            <p:spPr bwMode="auto">
              <a:xfrm>
                <a:off x="0" y="2564904"/>
                <a:ext cx="1680268" cy="461665"/>
              </a:xfrm>
              <a:prstGeom prst="rect">
                <a:avLst/>
              </a:prstGeom>
              <a:solidFill>
                <a:schemeClr val="tx1"/>
              </a:solidFill>
              <a:ln w="38100">
                <a:solidFill>
                  <a:srgbClr val="FFFF00"/>
                </a:solidFill>
                <a:miter lim="800000"/>
                <a:headEnd type="none" w="sm" len="sm"/>
                <a:tailEnd type="none" w="sm" len="sm"/>
              </a:ln>
            </p:spPr>
            <p:txBody>
              <a:bodyPr wrap="none">
                <a:spAutoFit/>
              </a:bodyPr>
              <a:lstStyle/>
              <a:p>
                <a:r>
                  <a:rPr lang="en-AU" sz="2400" b="1">
                    <a:solidFill>
                      <a:schemeClr val="bg1"/>
                    </a:solidFill>
                  </a:rPr>
                  <a:t>Joe Pawsey</a:t>
                </a:r>
              </a:p>
            </p:txBody>
          </p:sp>
        </p:grpSp>
        <p:sp>
          <p:nvSpPr>
            <p:cNvPr id="19469" name="Rounded Rectangular Callout 11"/>
            <p:cNvSpPr>
              <a:spLocks noChangeArrowheads="1"/>
            </p:cNvSpPr>
            <p:nvPr/>
          </p:nvSpPr>
          <p:spPr bwMode="auto">
            <a:xfrm>
              <a:off x="2987824" y="72008"/>
              <a:ext cx="1584176" cy="764704"/>
            </a:xfrm>
            <a:prstGeom prst="wedgeRoundRectCallout">
              <a:avLst>
                <a:gd name="adj1" fmla="val -141944"/>
                <a:gd name="adj2" fmla="val 268838"/>
                <a:gd name="adj3" fmla="val 16667"/>
              </a:avLst>
            </a:prstGeom>
            <a:noFill/>
            <a:ln w="38100" algn="ctr">
              <a:solidFill>
                <a:srgbClr val="FFFF00"/>
              </a:solidFill>
              <a:round/>
              <a:headEnd type="none" w="sm" len="sm"/>
              <a:tailEnd type="none" w="sm" len="sm"/>
            </a:ln>
          </p:spPr>
          <p:txBody>
            <a:bodyPr/>
            <a:lstStyle/>
            <a:p>
              <a:endParaRPr lang="en-US"/>
            </a:p>
          </p:txBody>
        </p:sp>
      </p:grpSp>
      <p:grpSp>
        <p:nvGrpSpPr>
          <p:cNvPr id="4" name="Group 15"/>
          <p:cNvGrpSpPr>
            <a:grpSpLocks/>
          </p:cNvGrpSpPr>
          <p:nvPr/>
        </p:nvGrpSpPr>
        <p:grpSpPr bwMode="auto">
          <a:xfrm>
            <a:off x="5148263" y="19050"/>
            <a:ext cx="3995737" cy="6838950"/>
            <a:chOff x="5148064" y="19050"/>
            <a:chExt cx="3995936" cy="6838950"/>
          </a:xfrm>
        </p:grpSpPr>
        <p:grpSp>
          <p:nvGrpSpPr>
            <p:cNvPr id="19464" name="Group 7"/>
            <p:cNvGrpSpPr>
              <a:grpSpLocks/>
            </p:cNvGrpSpPr>
            <p:nvPr/>
          </p:nvGrpSpPr>
          <p:grpSpPr bwMode="auto">
            <a:xfrm>
              <a:off x="6084168" y="2564904"/>
              <a:ext cx="3059832" cy="4293096"/>
              <a:chOff x="3845" y="1644"/>
              <a:chExt cx="1915" cy="2676"/>
            </a:xfrm>
          </p:grpSpPr>
          <p:pic>
            <p:nvPicPr>
              <p:cNvPr id="19466" name="Picture 5" descr="rubyasyoungwomen"/>
              <p:cNvPicPr>
                <a:picLocks noChangeAspect="1" noChangeArrowheads="1"/>
              </p:cNvPicPr>
              <p:nvPr/>
            </p:nvPicPr>
            <p:blipFill>
              <a:blip r:embed="rId4" cstate="print"/>
              <a:srcRect b="1530"/>
              <a:stretch>
                <a:fillRect/>
              </a:stretch>
            </p:blipFill>
            <p:spPr bwMode="auto">
              <a:xfrm>
                <a:off x="3845" y="1644"/>
                <a:ext cx="1915" cy="2676"/>
              </a:xfrm>
              <a:prstGeom prst="rect">
                <a:avLst/>
              </a:prstGeom>
              <a:noFill/>
              <a:ln w="38100">
                <a:solidFill>
                  <a:srgbClr val="FFFF00"/>
                </a:solidFill>
                <a:miter lim="800000"/>
                <a:headEnd/>
                <a:tailEnd/>
              </a:ln>
            </p:spPr>
          </p:pic>
          <p:sp>
            <p:nvSpPr>
              <p:cNvPr id="19467" name="Text Box 6"/>
              <p:cNvSpPr txBox="1">
                <a:spLocks noChangeArrowheads="1"/>
              </p:cNvSpPr>
              <p:nvPr/>
            </p:nvSpPr>
            <p:spPr bwMode="auto">
              <a:xfrm>
                <a:off x="3980" y="4024"/>
                <a:ext cx="1602" cy="296"/>
              </a:xfrm>
              <a:prstGeom prst="rect">
                <a:avLst/>
              </a:prstGeom>
              <a:solidFill>
                <a:schemeClr val="tx1"/>
              </a:solidFill>
              <a:ln w="38100">
                <a:solidFill>
                  <a:srgbClr val="FFFF00"/>
                </a:solidFill>
                <a:miter lim="800000"/>
                <a:headEnd type="none" w="sm" len="sm"/>
                <a:tailEnd type="none" w="sm" len="sm"/>
              </a:ln>
            </p:spPr>
            <p:txBody>
              <a:bodyPr wrap="none">
                <a:spAutoFit/>
              </a:bodyPr>
              <a:lstStyle/>
              <a:p>
                <a:r>
                  <a:rPr lang="en-AU" sz="2400" b="1">
                    <a:solidFill>
                      <a:schemeClr val="bg1"/>
                    </a:solidFill>
                  </a:rPr>
                  <a:t>Ruby Payne-Scott</a:t>
                </a:r>
              </a:p>
            </p:txBody>
          </p:sp>
        </p:grpSp>
        <p:sp>
          <p:nvSpPr>
            <p:cNvPr id="19465" name="Rounded Rectangular Callout 13"/>
            <p:cNvSpPr>
              <a:spLocks noChangeArrowheads="1"/>
            </p:cNvSpPr>
            <p:nvPr/>
          </p:nvSpPr>
          <p:spPr bwMode="auto">
            <a:xfrm>
              <a:off x="5148064" y="19050"/>
              <a:ext cx="2664296" cy="764704"/>
            </a:xfrm>
            <a:prstGeom prst="wedgeRoundRectCallout">
              <a:avLst>
                <a:gd name="adj1" fmla="val 43245"/>
                <a:gd name="adj2" fmla="val 286278"/>
                <a:gd name="adj3" fmla="val 16667"/>
              </a:avLst>
            </a:prstGeom>
            <a:noFill/>
            <a:ln w="38100" algn="ctr">
              <a:solidFill>
                <a:srgbClr val="FFFF00"/>
              </a:solidFill>
              <a:round/>
              <a:headEnd type="none" w="sm" len="sm"/>
              <a:tailEnd type="none" w="sm" len="sm"/>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844AE650-148E-4A05-B6FC-34AF0DBF24E4}" type="slidenum">
              <a:rPr lang="en-AU" smtClean="0"/>
              <a:pPr/>
              <a:t>12</a:t>
            </a:fld>
            <a:endParaRPr lang="en-AU" smtClean="0"/>
          </a:p>
        </p:txBody>
      </p:sp>
      <p:sp>
        <p:nvSpPr>
          <p:cNvPr id="21507"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B2953F01-C373-4246-9B5C-24368B5B303A}" type="slidenum">
              <a:rPr lang="en-AU" sz="1400">
                <a:solidFill>
                  <a:schemeClr val="bg2"/>
                </a:solidFill>
              </a:rPr>
              <a:pPr algn="r"/>
              <a:t>12</a:t>
            </a:fld>
            <a:endParaRPr lang="en-AU" sz="1400">
              <a:solidFill>
                <a:schemeClr val="bg2"/>
              </a:solidFill>
            </a:endParaRPr>
          </a:p>
        </p:txBody>
      </p:sp>
      <p:sp>
        <p:nvSpPr>
          <p:cNvPr id="21508" name="Rectangle 2"/>
          <p:cNvSpPr>
            <a:spLocks noGrp="1" noChangeArrowheads="1"/>
          </p:cNvSpPr>
          <p:nvPr>
            <p:ph type="title" idx="4294967295"/>
          </p:nvPr>
        </p:nvSpPr>
        <p:spPr/>
        <p:txBody>
          <a:bodyPr/>
          <a:lstStyle/>
          <a:p>
            <a:r>
              <a:rPr lang="en-AU" smtClean="0"/>
              <a:t>Fourier synthesis  at Cambridge</a:t>
            </a:r>
          </a:p>
        </p:txBody>
      </p:sp>
      <p:sp>
        <p:nvSpPr>
          <p:cNvPr id="21509" name="Rectangle 3"/>
          <p:cNvSpPr>
            <a:spLocks noGrp="1" noChangeArrowheads="1"/>
          </p:cNvSpPr>
          <p:nvPr>
            <p:ph type="body" idx="4294967295"/>
          </p:nvPr>
        </p:nvSpPr>
        <p:spPr>
          <a:xfrm>
            <a:off x="685800" y="1268413"/>
            <a:ext cx="8062913" cy="4824412"/>
          </a:xfrm>
        </p:spPr>
        <p:txBody>
          <a:bodyPr/>
          <a:lstStyle/>
          <a:p>
            <a:pPr>
              <a:lnSpc>
                <a:spcPct val="80000"/>
              </a:lnSpc>
            </a:pPr>
            <a:r>
              <a:rPr lang="en-AU" sz="2800" smtClean="0"/>
              <a:t>1951</a:t>
            </a:r>
          </a:p>
          <a:p>
            <a:pPr lvl="1">
              <a:lnSpc>
                <a:spcPct val="80000"/>
              </a:lnSpc>
            </a:pPr>
            <a:r>
              <a:rPr lang="en-AU" sz="2400" smtClean="0"/>
              <a:t>Machin used an array of 4 fixed and two moveable elements and measured the solar profile.  </a:t>
            </a:r>
          </a:p>
          <a:p>
            <a:pPr lvl="1">
              <a:lnSpc>
                <a:spcPct val="80000"/>
              </a:lnSpc>
            </a:pPr>
            <a:r>
              <a:rPr lang="en-AU" sz="2400" smtClean="0"/>
              <a:t>Analysed using Bessel functions</a:t>
            </a:r>
          </a:p>
          <a:p>
            <a:pPr>
              <a:lnSpc>
                <a:spcPct val="80000"/>
              </a:lnSpc>
            </a:pPr>
            <a:r>
              <a:rPr lang="en-AU" sz="2800" smtClean="0"/>
              <a:t>1952</a:t>
            </a:r>
          </a:p>
          <a:p>
            <a:pPr lvl="1">
              <a:lnSpc>
                <a:spcPct val="80000"/>
              </a:lnSpc>
            </a:pPr>
            <a:r>
              <a:rPr lang="en-AU" sz="2400" smtClean="0"/>
              <a:t>Ryle (Proc Roy Soc) - the phase switch</a:t>
            </a:r>
          </a:p>
          <a:p>
            <a:pPr lvl="2">
              <a:lnSpc>
                <a:spcPct val="80000"/>
              </a:lnSpc>
              <a:buFontTx/>
              <a:buNone/>
            </a:pPr>
            <a:r>
              <a:rPr lang="en-AU" sz="2000" smtClean="0"/>
              <a:t>                       (A+B)</a:t>
            </a:r>
            <a:r>
              <a:rPr lang="en-AU" sz="2000" baseline="30000" smtClean="0"/>
              <a:t>2</a:t>
            </a:r>
            <a:r>
              <a:rPr lang="en-AU" sz="2000" smtClean="0"/>
              <a:t>  </a:t>
            </a:r>
            <a:r>
              <a:rPr lang="en-AU" sz="2000" smtClean="0">
                <a:cs typeface="Times New Roman" pitchFamily="18" charset="0"/>
              </a:rPr>
              <a:t>→ AxB</a:t>
            </a:r>
          </a:p>
          <a:p>
            <a:pPr lvl="1">
              <a:lnSpc>
                <a:spcPct val="80000"/>
              </a:lnSpc>
            </a:pPr>
            <a:r>
              <a:rPr lang="en-AU" sz="2400" smtClean="0"/>
              <a:t>Credits McCready et al (1947) for Fourier Synthesis concept</a:t>
            </a:r>
          </a:p>
          <a:p>
            <a:pPr>
              <a:lnSpc>
                <a:spcPct val="80000"/>
              </a:lnSpc>
            </a:pPr>
            <a:r>
              <a:rPr lang="en-AU" sz="2800" smtClean="0"/>
              <a:t>1953</a:t>
            </a:r>
          </a:p>
          <a:p>
            <a:pPr lvl="1">
              <a:lnSpc>
                <a:spcPct val="80000"/>
              </a:lnSpc>
            </a:pPr>
            <a:r>
              <a:rPr lang="en-AU" sz="2400" smtClean="0"/>
              <a:t>O'Brien publishes the first 2D Fourier synthesis</a:t>
            </a:r>
          </a:p>
          <a:p>
            <a:pPr lvl="1">
              <a:lnSpc>
                <a:spcPct val="80000"/>
              </a:lnSpc>
            </a:pPr>
            <a:r>
              <a:rPr lang="en-AU" sz="2400" smtClean="0"/>
              <a:t>moveable element interferometer</a:t>
            </a:r>
          </a:p>
          <a:p>
            <a:pPr lvl="1">
              <a:lnSpc>
                <a:spcPct val="80000"/>
              </a:lnSpc>
            </a:pPr>
            <a:r>
              <a:rPr lang="en-AU" sz="2400" smtClean="0"/>
              <a:t>Multiple hour angles</a:t>
            </a:r>
          </a:p>
        </p:txBody>
      </p:sp>
      <p:sp>
        <p:nvSpPr>
          <p:cNvPr id="36869" name="Text Box 5"/>
          <p:cNvSpPr txBox="1">
            <a:spLocks noChangeArrowheads="1"/>
          </p:cNvSpPr>
          <p:nvPr/>
        </p:nvSpPr>
        <p:spPr bwMode="auto">
          <a:xfrm>
            <a:off x="4284663" y="5561013"/>
            <a:ext cx="617537" cy="579437"/>
          </a:xfrm>
          <a:prstGeom prst="rect">
            <a:avLst/>
          </a:prstGeom>
          <a:noFill/>
          <a:ln w="12700">
            <a:noFill/>
            <a:miter lim="800000"/>
            <a:headEnd type="none" w="sm" len="sm"/>
            <a:tailEnd type="none" w="sm" len="sm"/>
          </a:ln>
        </p:spPr>
        <p:txBody>
          <a:bodyPr wrap="none">
            <a:spAutoFit/>
          </a:bodyPr>
          <a:lstStyle/>
          <a:p>
            <a:r>
              <a:rPr lang="en-AU" sz="3200">
                <a:solidFill>
                  <a:schemeClr val="hlink"/>
                </a:solidFill>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1000" fill="hold"/>
                                        <p:tgtEl>
                                          <p:spTgt spid="36869"/>
                                        </p:tgtEl>
                                        <p:attrNameLst>
                                          <p:attrName>ppt_x</p:attrName>
                                        </p:attrNameLst>
                                      </p:cBhvr>
                                      <p:tavLst>
                                        <p:tav tm="0">
                                          <p:val>
                                            <p:strVal val="1+#ppt_w/2"/>
                                          </p:val>
                                        </p:tav>
                                        <p:tav tm="100000">
                                          <p:val>
                                            <p:strVal val="#ppt_x"/>
                                          </p:val>
                                        </p:tav>
                                      </p:tavLst>
                                    </p:anim>
                                    <p:anim calcmode="lin" valueType="num">
                                      <p:cBhvr additive="base">
                                        <p:cTn id="8" dur="1000" fill="hold"/>
                                        <p:tgtEl>
                                          <p:spTgt spid="368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413B591C-6CAF-4559-8D3F-18D95B410D7F}" type="slidenum">
              <a:rPr lang="en-AU" smtClean="0"/>
              <a:pPr/>
              <a:t>13</a:t>
            </a:fld>
            <a:endParaRPr lang="en-AU" smtClean="0"/>
          </a:p>
        </p:txBody>
      </p:sp>
      <p:sp>
        <p:nvSpPr>
          <p:cNvPr id="22531"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A3486B0B-41A4-4426-B74E-95296597F4D0}" type="slidenum">
              <a:rPr lang="en-AU" sz="1400">
                <a:solidFill>
                  <a:schemeClr val="bg2"/>
                </a:solidFill>
              </a:rPr>
              <a:pPr algn="r"/>
              <a:t>13</a:t>
            </a:fld>
            <a:endParaRPr lang="en-AU" sz="1400">
              <a:solidFill>
                <a:schemeClr val="bg2"/>
              </a:solidFill>
            </a:endParaRPr>
          </a:p>
        </p:txBody>
      </p:sp>
      <p:pic>
        <p:nvPicPr>
          <p:cNvPr id="160774" name="Picture 6" descr="Potts Hill"/>
          <p:cNvPicPr>
            <a:picLocks noChangeAspect="1" noChangeArrowheads="1"/>
          </p:cNvPicPr>
          <p:nvPr/>
        </p:nvPicPr>
        <p:blipFill>
          <a:blip r:embed="rId3" cstate="print"/>
          <a:srcRect/>
          <a:stretch>
            <a:fillRect/>
          </a:stretch>
        </p:blipFill>
        <p:spPr bwMode="auto">
          <a:xfrm>
            <a:off x="4716463" y="2565400"/>
            <a:ext cx="3198812" cy="3384550"/>
          </a:xfrm>
          <a:prstGeom prst="rect">
            <a:avLst/>
          </a:prstGeom>
          <a:noFill/>
          <a:ln w="9525">
            <a:solidFill>
              <a:schemeClr val="tx2"/>
            </a:solidFill>
            <a:miter lim="800000"/>
            <a:headEnd/>
            <a:tailEnd/>
          </a:ln>
        </p:spPr>
      </p:pic>
      <p:sp>
        <p:nvSpPr>
          <p:cNvPr id="22533" name="Rectangle 2"/>
          <p:cNvSpPr>
            <a:spLocks noGrp="1" noChangeArrowheads="1"/>
          </p:cNvSpPr>
          <p:nvPr>
            <p:ph type="title" idx="4294967295"/>
          </p:nvPr>
        </p:nvSpPr>
        <p:spPr/>
        <p:txBody>
          <a:bodyPr/>
          <a:lstStyle/>
          <a:p>
            <a:r>
              <a:rPr lang="en-AU" smtClean="0"/>
              <a:t>The Australian arrays</a:t>
            </a:r>
          </a:p>
        </p:txBody>
      </p:sp>
      <p:sp>
        <p:nvSpPr>
          <p:cNvPr id="160771" name="Rectangle 3"/>
          <p:cNvSpPr>
            <a:spLocks noGrp="1" noChangeArrowheads="1"/>
          </p:cNvSpPr>
          <p:nvPr>
            <p:ph type="body" idx="4294967295"/>
          </p:nvPr>
        </p:nvSpPr>
        <p:spPr>
          <a:xfrm>
            <a:off x="684213" y="1268413"/>
            <a:ext cx="8062912" cy="4321175"/>
          </a:xfrm>
        </p:spPr>
        <p:txBody>
          <a:bodyPr/>
          <a:lstStyle/>
          <a:p>
            <a:pPr>
              <a:lnSpc>
                <a:spcPct val="80000"/>
              </a:lnSpc>
            </a:pPr>
            <a:r>
              <a:rPr lang="en-AU" sz="2800" smtClean="0"/>
              <a:t>A time variable sun needs instantaneous coverage</a:t>
            </a:r>
          </a:p>
          <a:p>
            <a:pPr>
              <a:lnSpc>
                <a:spcPct val="80000"/>
              </a:lnSpc>
            </a:pPr>
            <a:r>
              <a:rPr lang="en-AU" sz="2800" smtClean="0"/>
              <a:t>1951</a:t>
            </a:r>
          </a:p>
          <a:p>
            <a:pPr lvl="1">
              <a:lnSpc>
                <a:spcPct val="80000"/>
              </a:lnSpc>
            </a:pPr>
            <a:r>
              <a:rPr lang="en-AU" sz="2400" smtClean="0"/>
              <a:t>Christiansen build the Potts Hill grating array</a:t>
            </a:r>
          </a:p>
          <a:p>
            <a:pPr lvl="2">
              <a:lnSpc>
                <a:spcPct val="80000"/>
              </a:lnSpc>
            </a:pPr>
            <a:r>
              <a:rPr lang="en-AU" sz="2000" smtClean="0"/>
              <a:t>32 steerable paraboloids</a:t>
            </a:r>
          </a:p>
          <a:p>
            <a:pPr lvl="2">
              <a:lnSpc>
                <a:spcPct val="80000"/>
              </a:lnSpc>
            </a:pPr>
            <a:r>
              <a:rPr lang="en-AU" sz="2000" smtClean="0"/>
              <a:t>an SKA path finder</a:t>
            </a:r>
          </a:p>
          <a:p>
            <a:pPr>
              <a:lnSpc>
                <a:spcPct val="80000"/>
              </a:lnSpc>
            </a:pPr>
            <a:r>
              <a:rPr lang="en-AU" sz="2800" smtClean="0"/>
              <a:t>1953</a:t>
            </a:r>
          </a:p>
          <a:p>
            <a:pPr lvl="1">
              <a:lnSpc>
                <a:spcPct val="80000"/>
              </a:lnSpc>
            </a:pPr>
            <a:r>
              <a:rPr lang="en-AU" sz="2400" smtClean="0"/>
              <a:t>Chris Cross (Fleurs)</a:t>
            </a:r>
          </a:p>
          <a:p>
            <a:pPr lvl="1">
              <a:lnSpc>
                <a:spcPct val="80000"/>
              </a:lnSpc>
            </a:pPr>
            <a:r>
              <a:rPr lang="en-AU" sz="2400" smtClean="0"/>
              <a:t>Mills cross</a:t>
            </a:r>
          </a:p>
          <a:p>
            <a:pPr>
              <a:lnSpc>
                <a:spcPct val="80000"/>
              </a:lnSpc>
            </a:pPr>
            <a:endParaRPr lang="en-AU" sz="2800" smtClean="0"/>
          </a:p>
          <a:p>
            <a:pPr>
              <a:lnSpc>
                <a:spcPct val="80000"/>
              </a:lnSpc>
            </a:pPr>
            <a:r>
              <a:rPr lang="en-AU" sz="2800" smtClean="0"/>
              <a:t>1967</a:t>
            </a:r>
          </a:p>
          <a:p>
            <a:pPr lvl="1">
              <a:lnSpc>
                <a:spcPct val="80000"/>
              </a:lnSpc>
            </a:pPr>
            <a:r>
              <a:rPr lang="en-AU" sz="2400" smtClean="0"/>
              <a:t>Paul Wild solar heliograph</a:t>
            </a:r>
          </a:p>
        </p:txBody>
      </p:sp>
      <p:pic>
        <p:nvPicPr>
          <p:cNvPr id="160772" name="Picture 4" descr="Y17"/>
          <p:cNvPicPr>
            <a:picLocks noChangeAspect="1" noChangeArrowheads="1"/>
          </p:cNvPicPr>
          <p:nvPr/>
        </p:nvPicPr>
        <p:blipFill>
          <a:blip r:embed="rId4" cstate="print"/>
          <a:srcRect/>
          <a:stretch>
            <a:fillRect/>
          </a:stretch>
        </p:blipFill>
        <p:spPr bwMode="auto">
          <a:xfrm>
            <a:off x="4211638" y="2997200"/>
            <a:ext cx="4537075" cy="2957513"/>
          </a:xfrm>
          <a:prstGeom prst="rect">
            <a:avLst/>
          </a:prstGeom>
          <a:noFill/>
          <a:ln w="9525">
            <a:solidFill>
              <a:schemeClr val="tx2"/>
            </a:solidFill>
            <a:miter lim="800000"/>
            <a:headEnd/>
            <a:tailEnd/>
          </a:ln>
        </p:spPr>
      </p:pic>
      <p:pic>
        <p:nvPicPr>
          <p:cNvPr id="160773" name="Picture 5" descr="MOST2"/>
          <p:cNvPicPr>
            <a:picLocks noChangeAspect="1" noChangeArrowheads="1"/>
          </p:cNvPicPr>
          <p:nvPr/>
        </p:nvPicPr>
        <p:blipFill>
          <a:blip r:embed="rId5" cstate="print"/>
          <a:srcRect/>
          <a:stretch>
            <a:fillRect/>
          </a:stretch>
        </p:blipFill>
        <p:spPr bwMode="auto">
          <a:xfrm>
            <a:off x="3348038" y="4221163"/>
            <a:ext cx="5256212" cy="2444750"/>
          </a:xfrm>
          <a:prstGeom prst="rect">
            <a:avLst/>
          </a:prstGeom>
          <a:noFill/>
          <a:ln w="9525">
            <a:solidFill>
              <a:schemeClr val="tx2"/>
            </a:solidFill>
            <a:miter lim="800000"/>
            <a:headEnd/>
            <a:tailEnd/>
          </a:ln>
        </p:spPr>
      </p:pic>
      <p:pic>
        <p:nvPicPr>
          <p:cNvPr id="160775" name="Picture 7" descr="P11237-25"/>
          <p:cNvPicPr>
            <a:picLocks noChangeAspect="1" noChangeArrowheads="1"/>
          </p:cNvPicPr>
          <p:nvPr/>
        </p:nvPicPr>
        <p:blipFill>
          <a:blip r:embed="rId6" cstate="print"/>
          <a:srcRect/>
          <a:stretch>
            <a:fillRect/>
          </a:stretch>
        </p:blipFill>
        <p:spPr bwMode="auto">
          <a:xfrm>
            <a:off x="3348038" y="1700213"/>
            <a:ext cx="4968875" cy="3249612"/>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07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0774"/>
                                        </p:tgtEl>
                                        <p:attrNameLst>
                                          <p:attrName>style.visibility</p:attrName>
                                        </p:attrNameLst>
                                      </p:cBhvr>
                                      <p:to>
                                        <p:strVal val="visible"/>
                                      </p:to>
                                    </p:set>
                                  </p:childTnLst>
                                  <p:subTnLst>
                                    <p:set>
                                      <p:cBhvr override="childStyle">
                                        <p:cTn dur="1" fill="hold" display="0" masterRel="nextClick" afterEffect="1"/>
                                        <p:tgtEl>
                                          <p:spTgt spid="16077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07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77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0772"/>
                                        </p:tgtEl>
                                        <p:attrNameLst>
                                          <p:attrName>style.visibility</p:attrName>
                                        </p:attrNameLst>
                                      </p:cBhvr>
                                      <p:to>
                                        <p:strVal val="visible"/>
                                      </p:to>
                                    </p:set>
                                  </p:childTnLst>
                                  <p:subTnLst>
                                    <p:set>
                                      <p:cBhvr override="childStyle">
                                        <p:cTn dur="1" fill="hold" display="0" masterRel="nextClick" afterEffect="1"/>
                                        <p:tgtEl>
                                          <p:spTgt spid="16077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077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0773"/>
                                        </p:tgtEl>
                                        <p:attrNameLst>
                                          <p:attrName>style.visibility</p:attrName>
                                        </p:attrNameLst>
                                      </p:cBhvr>
                                      <p:to>
                                        <p:strVal val="visible"/>
                                      </p:to>
                                    </p:set>
                                  </p:childTnLst>
                                  <p:subTnLst>
                                    <p:set>
                                      <p:cBhvr override="childStyle">
                                        <p:cTn dur="1" fill="hold" display="0" masterRel="nextClick" afterEffect="1"/>
                                        <p:tgtEl>
                                          <p:spTgt spid="16077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0771">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0771">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0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1E9FE458-6030-44D5-A270-574328BD78D9}" type="slidenum">
              <a:rPr lang="en-AU" smtClean="0"/>
              <a:pPr/>
              <a:t>14</a:t>
            </a:fld>
            <a:endParaRPr lang="en-AU" smtClean="0"/>
          </a:p>
        </p:txBody>
      </p:sp>
      <p:sp>
        <p:nvSpPr>
          <p:cNvPr id="23555"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4AB5A68B-6A56-4EFC-90BB-DA2C310A0310}" type="slidenum">
              <a:rPr lang="en-AU" sz="1400">
                <a:solidFill>
                  <a:schemeClr val="bg2"/>
                </a:solidFill>
              </a:rPr>
              <a:pPr algn="r"/>
              <a:t>14</a:t>
            </a:fld>
            <a:endParaRPr lang="en-AU" sz="1400">
              <a:solidFill>
                <a:schemeClr val="bg2"/>
              </a:solidFill>
            </a:endParaRPr>
          </a:p>
        </p:txBody>
      </p:sp>
      <p:sp>
        <p:nvSpPr>
          <p:cNvPr id="23556" name="Rectangle 2"/>
          <p:cNvSpPr>
            <a:spLocks noGrp="1" noChangeArrowheads="1"/>
          </p:cNvSpPr>
          <p:nvPr>
            <p:ph type="title" idx="4294967295"/>
          </p:nvPr>
        </p:nvSpPr>
        <p:spPr/>
        <p:txBody>
          <a:bodyPr/>
          <a:lstStyle/>
          <a:p>
            <a:r>
              <a:rPr lang="en-AU" sz="4000" smtClean="0"/>
              <a:t>The US contemplates a National Observatory</a:t>
            </a:r>
          </a:p>
        </p:txBody>
      </p:sp>
      <p:sp>
        <p:nvSpPr>
          <p:cNvPr id="23557" name="Rectangle 3"/>
          <p:cNvSpPr>
            <a:spLocks noGrp="1" noChangeArrowheads="1"/>
          </p:cNvSpPr>
          <p:nvPr>
            <p:ph type="body" idx="4294967295"/>
          </p:nvPr>
        </p:nvSpPr>
        <p:spPr>
          <a:xfrm>
            <a:off x="685800" y="1484313"/>
            <a:ext cx="8062913" cy="4824412"/>
          </a:xfrm>
        </p:spPr>
        <p:txBody>
          <a:bodyPr/>
          <a:lstStyle/>
          <a:p>
            <a:r>
              <a:rPr lang="en-AU" smtClean="0"/>
              <a:t>1954</a:t>
            </a:r>
          </a:p>
          <a:p>
            <a:pPr lvl="1"/>
            <a:r>
              <a:rPr lang="en-AU" smtClean="0"/>
              <a:t>Bob Dicke proposes a synthesis telescope for Greenbank</a:t>
            </a:r>
          </a:p>
          <a:p>
            <a:pPr lvl="1"/>
            <a:r>
              <a:rPr lang="en-AU" smtClean="0"/>
              <a:t>based on summation of interferometer responses</a:t>
            </a:r>
          </a:p>
          <a:p>
            <a:pPr lvl="1"/>
            <a:r>
              <a:rPr lang="en-AU" smtClean="0"/>
              <a:t>A committee decided to built a 140’ equatorially mounted dish instead and the US lost an early opportunity to become a world leader in aperture synthesis radio astronomy!</a:t>
            </a:r>
          </a:p>
          <a:p>
            <a:pPr lvl="1"/>
            <a:r>
              <a:rPr lang="en-AU" smtClean="0"/>
              <a:t>Committees are necessarily conservative and risk averse (Crick)</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8FD713F2-EDFF-4CBC-BF44-FD463218F0BA}" type="slidenum">
              <a:rPr lang="en-AU" smtClean="0"/>
              <a:pPr/>
              <a:t>15</a:t>
            </a:fld>
            <a:endParaRPr lang="en-AU" smtClean="0"/>
          </a:p>
        </p:txBody>
      </p:sp>
      <p:sp>
        <p:nvSpPr>
          <p:cNvPr id="24579"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D57894C1-1059-421D-A26D-F58F690197EA}" type="slidenum">
              <a:rPr lang="en-AU" sz="1400">
                <a:solidFill>
                  <a:schemeClr val="bg2"/>
                </a:solidFill>
              </a:rPr>
              <a:pPr algn="r"/>
              <a:t>15</a:t>
            </a:fld>
            <a:endParaRPr lang="en-AU" sz="1400">
              <a:solidFill>
                <a:schemeClr val="bg2"/>
              </a:solidFill>
            </a:endParaRPr>
          </a:p>
        </p:txBody>
      </p:sp>
      <p:sp>
        <p:nvSpPr>
          <p:cNvPr id="24580" name="Rectangle 2"/>
          <p:cNvSpPr>
            <a:spLocks noGrp="1" noChangeArrowheads="1"/>
          </p:cNvSpPr>
          <p:nvPr>
            <p:ph type="title" idx="4294967295"/>
          </p:nvPr>
        </p:nvSpPr>
        <p:spPr/>
        <p:txBody>
          <a:bodyPr/>
          <a:lstStyle/>
          <a:p>
            <a:r>
              <a:rPr lang="en-AU" smtClean="0"/>
              <a:t>Fourier Transforms - 1953</a:t>
            </a:r>
          </a:p>
        </p:txBody>
      </p:sp>
      <p:sp>
        <p:nvSpPr>
          <p:cNvPr id="24581" name="Rectangle 3"/>
          <p:cNvSpPr>
            <a:spLocks noGrp="1" noChangeArrowheads="1"/>
          </p:cNvSpPr>
          <p:nvPr>
            <p:ph type="body" idx="4294967295"/>
          </p:nvPr>
        </p:nvSpPr>
        <p:spPr>
          <a:xfrm>
            <a:off x="250825" y="1125538"/>
            <a:ext cx="8893175" cy="2447925"/>
          </a:xfrm>
        </p:spPr>
        <p:txBody>
          <a:bodyPr/>
          <a:lstStyle/>
          <a:p>
            <a:pPr>
              <a:lnSpc>
                <a:spcPct val="90000"/>
              </a:lnSpc>
            </a:pPr>
            <a:r>
              <a:rPr lang="en-AU" sz="2800" smtClean="0"/>
              <a:t>Lipson-Beevers strips</a:t>
            </a:r>
          </a:p>
          <a:p>
            <a:pPr lvl="1">
              <a:lnSpc>
                <a:spcPct val="90000"/>
              </a:lnSpc>
            </a:pPr>
            <a:r>
              <a:rPr lang="en-AU" sz="2400" smtClean="0"/>
              <a:t> 25x25 array to 2 digits 1 person in 24 hours</a:t>
            </a:r>
          </a:p>
          <a:p>
            <a:pPr>
              <a:lnSpc>
                <a:spcPct val="90000"/>
              </a:lnSpc>
            </a:pPr>
            <a:r>
              <a:rPr lang="en-AU" sz="2800" smtClean="0"/>
              <a:t>Punched card tabulator</a:t>
            </a:r>
          </a:p>
          <a:p>
            <a:pPr lvl="1">
              <a:lnSpc>
                <a:spcPct val="90000"/>
              </a:lnSpc>
            </a:pPr>
            <a:r>
              <a:rPr lang="en-AU" sz="2400" smtClean="0"/>
              <a:t> 25x25 array to 3 digits in 8 hours  (4 operators!)</a:t>
            </a:r>
          </a:p>
          <a:p>
            <a:pPr>
              <a:lnSpc>
                <a:spcPct val="90000"/>
              </a:lnSpc>
            </a:pPr>
            <a:endParaRPr lang="en-AU" sz="2800" smtClean="0"/>
          </a:p>
        </p:txBody>
      </p:sp>
      <p:pic>
        <p:nvPicPr>
          <p:cNvPr id="24582" name="Picture 4" descr="Peter Scheuer"/>
          <p:cNvPicPr>
            <a:picLocks noChangeAspect="1" noChangeArrowheads="1"/>
          </p:cNvPicPr>
          <p:nvPr/>
        </p:nvPicPr>
        <p:blipFill>
          <a:blip r:embed="rId3" cstate="print"/>
          <a:srcRect/>
          <a:stretch>
            <a:fillRect/>
          </a:stretch>
        </p:blipFill>
        <p:spPr bwMode="auto">
          <a:xfrm>
            <a:off x="611188" y="3213100"/>
            <a:ext cx="3849687" cy="2690813"/>
          </a:xfrm>
          <a:prstGeom prst="rect">
            <a:avLst/>
          </a:prstGeom>
          <a:noFill/>
          <a:ln w="9525">
            <a:solidFill>
              <a:schemeClr val="tx2"/>
            </a:solidFill>
            <a:miter lim="800000"/>
            <a:headEnd/>
            <a:tailEnd/>
          </a:ln>
        </p:spPr>
      </p:pic>
      <p:pic>
        <p:nvPicPr>
          <p:cNvPr id="24583" name="Picture 5" descr="Hollerith sorting machine"/>
          <p:cNvPicPr>
            <a:picLocks noChangeAspect="1" noChangeArrowheads="1"/>
          </p:cNvPicPr>
          <p:nvPr/>
        </p:nvPicPr>
        <p:blipFill>
          <a:blip r:embed="rId4" cstate="print"/>
          <a:srcRect/>
          <a:stretch>
            <a:fillRect/>
          </a:stretch>
        </p:blipFill>
        <p:spPr bwMode="auto">
          <a:xfrm>
            <a:off x="4573588" y="3959225"/>
            <a:ext cx="4570412" cy="2898775"/>
          </a:xfrm>
          <a:prstGeom prst="rect">
            <a:avLst/>
          </a:prstGeom>
          <a:noFill/>
          <a:ln w="9525">
            <a:solidFill>
              <a:schemeClr val="tx2"/>
            </a:solidFill>
            <a:miter lim="800000"/>
            <a:headEnd/>
            <a:tailEnd/>
          </a:ln>
        </p:spPr>
      </p:pic>
      <p:sp>
        <p:nvSpPr>
          <p:cNvPr id="24584" name="Text Box 6"/>
          <p:cNvSpPr txBox="1">
            <a:spLocks noChangeArrowheads="1"/>
          </p:cNvSpPr>
          <p:nvPr/>
        </p:nvSpPr>
        <p:spPr bwMode="auto">
          <a:xfrm>
            <a:off x="611188" y="5583238"/>
            <a:ext cx="3860800" cy="366712"/>
          </a:xfrm>
          <a:prstGeom prst="rect">
            <a:avLst/>
          </a:prstGeom>
          <a:noFill/>
          <a:ln w="12700">
            <a:noFill/>
            <a:miter lim="800000"/>
            <a:headEnd type="none" w="sm" len="sm"/>
            <a:tailEnd type="none" w="sm" len="sm"/>
          </a:ln>
        </p:spPr>
        <p:txBody>
          <a:bodyPr wrap="none">
            <a:spAutoFit/>
          </a:bodyPr>
          <a:lstStyle/>
          <a:p>
            <a:r>
              <a:rPr lang="en-AU" sz="1800">
                <a:solidFill>
                  <a:schemeClr val="tx2"/>
                </a:solidFill>
              </a:rPr>
              <a:t>Peter Scheuer with Lipson Beaver strips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76970025-0F46-4B5C-91B5-8141F9FC8C0E}" type="slidenum">
              <a:rPr lang="en-AU" smtClean="0"/>
              <a:pPr/>
              <a:t>16</a:t>
            </a:fld>
            <a:endParaRPr lang="en-AU" smtClean="0"/>
          </a:p>
        </p:txBody>
      </p:sp>
      <p:sp>
        <p:nvSpPr>
          <p:cNvPr id="25603"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DC54D96F-0A31-4054-9076-79F23A2F4F36}" type="slidenum">
              <a:rPr lang="en-AU" sz="1400">
                <a:solidFill>
                  <a:schemeClr val="bg2"/>
                </a:solidFill>
              </a:rPr>
              <a:pPr algn="r"/>
              <a:t>16</a:t>
            </a:fld>
            <a:endParaRPr lang="en-AU" sz="1400">
              <a:solidFill>
                <a:schemeClr val="bg2"/>
              </a:solidFill>
            </a:endParaRPr>
          </a:p>
        </p:txBody>
      </p:sp>
      <p:sp>
        <p:nvSpPr>
          <p:cNvPr id="25604" name="Rectangle 2"/>
          <p:cNvSpPr>
            <a:spLocks noGrp="1" noChangeArrowheads="1"/>
          </p:cNvSpPr>
          <p:nvPr>
            <p:ph type="title" idx="4294967295"/>
          </p:nvPr>
        </p:nvSpPr>
        <p:spPr/>
        <p:txBody>
          <a:bodyPr/>
          <a:lstStyle/>
          <a:p>
            <a:r>
              <a:rPr lang="en-AU" smtClean="0"/>
              <a:t>Fourier synthesis imaging - 1954</a:t>
            </a:r>
          </a:p>
        </p:txBody>
      </p:sp>
      <p:sp>
        <p:nvSpPr>
          <p:cNvPr id="25605" name="Rectangle 3"/>
          <p:cNvSpPr>
            <a:spLocks noGrp="1" noChangeArrowheads="1"/>
          </p:cNvSpPr>
          <p:nvPr>
            <p:ph type="body" idx="4294967295"/>
          </p:nvPr>
        </p:nvSpPr>
        <p:spPr>
          <a:xfrm>
            <a:off x="250825" y="1196975"/>
            <a:ext cx="8893175" cy="4608513"/>
          </a:xfrm>
        </p:spPr>
        <p:txBody>
          <a:bodyPr/>
          <a:lstStyle/>
          <a:p>
            <a:pPr>
              <a:lnSpc>
                <a:spcPct val="90000"/>
              </a:lnSpc>
            </a:pPr>
            <a:r>
              <a:rPr lang="en-AU" smtClean="0"/>
              <a:t>Bracewell and Roberts: </a:t>
            </a:r>
            <a:r>
              <a:rPr lang="en-AU" i="1" smtClean="0"/>
              <a:t>Arial smoothing</a:t>
            </a:r>
            <a:endParaRPr lang="en-AU" smtClean="0"/>
          </a:p>
          <a:p>
            <a:pPr lvl="1">
              <a:lnSpc>
                <a:spcPct val="90000"/>
              </a:lnSpc>
            </a:pPr>
            <a:r>
              <a:rPr lang="en-AU" smtClean="0"/>
              <a:t>introduces </a:t>
            </a:r>
            <a:r>
              <a:rPr lang="en-AU" i="1" smtClean="0">
                <a:solidFill>
                  <a:schemeClr val="tx2"/>
                </a:solidFill>
              </a:rPr>
              <a:t>invisible</a:t>
            </a:r>
            <a:r>
              <a:rPr lang="en-AU" smtClean="0"/>
              <a:t> distributions and the principal solution</a:t>
            </a:r>
          </a:p>
          <a:p>
            <a:pPr>
              <a:lnSpc>
                <a:spcPct val="90000"/>
              </a:lnSpc>
            </a:pPr>
            <a:r>
              <a:rPr lang="en-AU" smtClean="0"/>
              <a:t>Scheuer: </a:t>
            </a:r>
            <a:r>
              <a:rPr lang="en-AU" i="1" smtClean="0"/>
              <a:t>Theory of interferometer methods</a:t>
            </a:r>
          </a:p>
          <a:p>
            <a:pPr lvl="1">
              <a:lnSpc>
                <a:spcPct val="90000"/>
              </a:lnSpc>
            </a:pPr>
            <a:r>
              <a:rPr lang="en-AU" smtClean="0"/>
              <a:t>PhD chapter 5 (unpublished)</a:t>
            </a:r>
          </a:p>
          <a:p>
            <a:pPr lvl="1">
              <a:lnSpc>
                <a:spcPct val="90000"/>
              </a:lnSpc>
            </a:pPr>
            <a:r>
              <a:rPr lang="en-AU" smtClean="0"/>
              <a:t>Full analysis of Fourier synthesis including </a:t>
            </a:r>
            <a:r>
              <a:rPr lang="en-AU" i="1" smtClean="0">
                <a:solidFill>
                  <a:schemeClr val="tx2"/>
                </a:solidFill>
              </a:rPr>
              <a:t>indeterminate</a:t>
            </a:r>
            <a:r>
              <a:rPr lang="en-AU" smtClean="0"/>
              <a:t> structure</a:t>
            </a:r>
          </a:p>
          <a:p>
            <a:pPr>
              <a:lnSpc>
                <a:spcPct val="90000"/>
              </a:lnSpc>
            </a:pPr>
            <a:r>
              <a:rPr lang="en-AU" smtClean="0"/>
              <a:t>Independent developments, but all acknowledge Ratcliffe’s lectures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9C7485BD-FBC2-441F-A9C8-E1F0574065FC}" type="slidenum">
              <a:rPr lang="en-AU" smtClean="0"/>
              <a:pPr/>
              <a:t>17</a:t>
            </a:fld>
            <a:endParaRPr lang="en-AU" smtClean="0"/>
          </a:p>
        </p:txBody>
      </p:sp>
      <p:sp>
        <p:nvSpPr>
          <p:cNvPr id="26627"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2A595ECC-A8B7-44A6-BFE6-E1F2CAEE456D}" type="slidenum">
              <a:rPr lang="en-AU" sz="1400">
                <a:solidFill>
                  <a:schemeClr val="bg2"/>
                </a:solidFill>
              </a:rPr>
              <a:pPr algn="r"/>
              <a:t>17</a:t>
            </a:fld>
            <a:endParaRPr lang="en-AU" sz="1400">
              <a:solidFill>
                <a:schemeClr val="bg2"/>
              </a:solidFill>
            </a:endParaRPr>
          </a:p>
        </p:txBody>
      </p:sp>
      <p:sp>
        <p:nvSpPr>
          <p:cNvPr id="26628" name="Rectangle 2"/>
          <p:cNvSpPr>
            <a:spLocks noGrp="1" noChangeArrowheads="1"/>
          </p:cNvSpPr>
          <p:nvPr>
            <p:ph type="title" idx="4294967295"/>
          </p:nvPr>
        </p:nvSpPr>
        <p:spPr/>
        <p:txBody>
          <a:bodyPr/>
          <a:lstStyle/>
          <a:p>
            <a:r>
              <a:rPr lang="en-AU" sz="4000" smtClean="0"/>
              <a:t>Christiansen and Warburton</a:t>
            </a:r>
            <a:br>
              <a:rPr lang="en-AU" sz="4000" smtClean="0"/>
            </a:br>
            <a:r>
              <a:rPr lang="en-AU" sz="4000" smtClean="0"/>
              <a:t>first earth rotation synthesis  (1955)</a:t>
            </a:r>
          </a:p>
        </p:txBody>
      </p:sp>
      <p:sp>
        <p:nvSpPr>
          <p:cNvPr id="26629" name="Rectangle 3"/>
          <p:cNvSpPr>
            <a:spLocks noGrp="1" noChangeArrowheads="1"/>
          </p:cNvSpPr>
          <p:nvPr>
            <p:ph type="body" idx="4294967295"/>
          </p:nvPr>
        </p:nvSpPr>
        <p:spPr>
          <a:xfrm>
            <a:off x="611188" y="1700213"/>
            <a:ext cx="8315325" cy="4824412"/>
          </a:xfrm>
        </p:spPr>
        <p:txBody>
          <a:bodyPr/>
          <a:lstStyle/>
          <a:p>
            <a:pPr>
              <a:lnSpc>
                <a:spcPct val="90000"/>
              </a:lnSpc>
            </a:pPr>
            <a:r>
              <a:rPr lang="en-AU" smtClean="0"/>
              <a:t>Chris takes the 1D FT of each strip distribution &amp; does a 2D Fourier synthesis using all strips</a:t>
            </a:r>
          </a:p>
          <a:p>
            <a:pPr lvl="1">
              <a:lnSpc>
                <a:spcPct val="90000"/>
              </a:lnSpc>
            </a:pPr>
            <a:r>
              <a:rPr lang="en-AU" i="1" smtClean="0">
                <a:solidFill>
                  <a:schemeClr val="tx2"/>
                </a:solidFill>
              </a:rPr>
              <a:t>The way in which a 2D radio brightness distribution may be derived from a number of 1D scans is not obvious.  However rather similar 2D problems have arisen in crystallography and solutions for these problems, using methods of Fourier synthesis have been found.</a:t>
            </a:r>
          </a:p>
          <a:p>
            <a:pPr>
              <a:lnSpc>
                <a:spcPct val="90000"/>
              </a:lnSpc>
            </a:pPr>
            <a:r>
              <a:rPr lang="en-AU" smtClean="0"/>
              <a:t>Reference to O'Brian (Cambridge)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2060575"/>
          </a:xfrm>
        </p:spPr>
        <p:txBody>
          <a:bodyPr/>
          <a:lstStyle/>
          <a:p>
            <a:r>
              <a:rPr lang="en-AU" sz="4000" smtClean="0"/>
              <a:t>First earth rotation aperture synthesis image</a:t>
            </a:r>
            <a:br>
              <a:rPr lang="en-AU" sz="4000" smtClean="0"/>
            </a:br>
            <a:r>
              <a:rPr lang="en-AU" sz="4000" smtClean="0"/>
              <a:t>The Sun at 21cm</a:t>
            </a:r>
            <a:br>
              <a:rPr lang="en-AU" sz="4000" smtClean="0"/>
            </a:br>
            <a:r>
              <a:rPr lang="en-AU" sz="4000" smtClean="0"/>
              <a:t>1955</a:t>
            </a:r>
          </a:p>
        </p:txBody>
      </p:sp>
      <p:pic>
        <p:nvPicPr>
          <p:cNvPr id="27651" name="Picture 4" descr="C:\User Files\images work\Historical\Aperture_synthesis_Sun_neg.png"/>
          <p:cNvPicPr>
            <a:picLocks noChangeAspect="1" noChangeArrowheads="1"/>
          </p:cNvPicPr>
          <p:nvPr/>
        </p:nvPicPr>
        <p:blipFill>
          <a:blip r:embed="rId3" cstate="print"/>
          <a:srcRect/>
          <a:stretch>
            <a:fillRect/>
          </a:stretch>
        </p:blipFill>
        <p:spPr bwMode="auto">
          <a:xfrm>
            <a:off x="0" y="1412875"/>
            <a:ext cx="6011863" cy="5495925"/>
          </a:xfrm>
          <a:prstGeom prst="rect">
            <a:avLst/>
          </a:prstGeom>
          <a:noFill/>
          <a:ln w="9525">
            <a:noFill/>
            <a:miter lim="800000"/>
            <a:headEnd/>
            <a:tailEnd/>
          </a:ln>
        </p:spPr>
      </p:pic>
      <p:sp>
        <p:nvSpPr>
          <p:cNvPr id="27652" name="Text Placeholder 4"/>
          <p:cNvSpPr>
            <a:spLocks noGrp="1"/>
          </p:cNvSpPr>
          <p:nvPr>
            <p:ph type="body" idx="4294967295"/>
          </p:nvPr>
        </p:nvSpPr>
        <p:spPr>
          <a:xfrm>
            <a:off x="6011863" y="2743200"/>
            <a:ext cx="3132137" cy="4114800"/>
          </a:xfrm>
        </p:spPr>
        <p:txBody>
          <a:bodyPr/>
          <a:lstStyle/>
          <a:p>
            <a:pPr algn="ctr">
              <a:buFontTx/>
              <a:buNone/>
            </a:pPr>
            <a:r>
              <a:rPr lang="en-AU" sz="2800" smtClean="0">
                <a:solidFill>
                  <a:srgbClr val="FFC000"/>
                </a:solidFill>
              </a:rPr>
              <a:t> Christiansen and Warburton, </a:t>
            </a:r>
          </a:p>
          <a:p>
            <a:pPr algn="ctr">
              <a:buFontTx/>
              <a:buNone/>
            </a:pPr>
            <a:r>
              <a:rPr lang="en-AU" sz="2800" smtClean="0">
                <a:solidFill>
                  <a:srgbClr val="FFC000"/>
                </a:solidFill>
              </a:rPr>
              <a:t>Aust J Phys 8, 474 (1955)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81B923FE-07AC-4353-A105-77CEB78576AD}" type="slidenum">
              <a:rPr lang="en-AU" smtClean="0"/>
              <a:pPr/>
              <a:t>19</a:t>
            </a:fld>
            <a:endParaRPr lang="en-AU" smtClean="0"/>
          </a:p>
        </p:txBody>
      </p:sp>
      <p:sp>
        <p:nvSpPr>
          <p:cNvPr id="28675"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D79C9F9B-CA74-4779-866D-B0E0423F34D0}" type="slidenum">
              <a:rPr lang="en-AU" sz="1400">
                <a:solidFill>
                  <a:schemeClr val="bg2"/>
                </a:solidFill>
              </a:rPr>
              <a:pPr algn="r"/>
              <a:t>19</a:t>
            </a:fld>
            <a:endParaRPr lang="en-AU" sz="1400">
              <a:solidFill>
                <a:schemeClr val="bg2"/>
              </a:solidFill>
            </a:endParaRPr>
          </a:p>
        </p:txBody>
      </p:sp>
      <p:sp>
        <p:nvSpPr>
          <p:cNvPr id="28676" name="Rectangle 2"/>
          <p:cNvSpPr>
            <a:spLocks noGrp="1" noChangeArrowheads="1"/>
          </p:cNvSpPr>
          <p:nvPr>
            <p:ph type="title" idx="4294967295"/>
          </p:nvPr>
        </p:nvSpPr>
        <p:spPr/>
        <p:txBody>
          <a:bodyPr/>
          <a:lstStyle/>
          <a:p>
            <a:r>
              <a:rPr lang="en-AU" smtClean="0"/>
              <a:t>Computers and signal processing</a:t>
            </a:r>
          </a:p>
        </p:txBody>
      </p:sp>
      <p:sp>
        <p:nvSpPr>
          <p:cNvPr id="28677" name="Rectangle 3"/>
          <p:cNvSpPr>
            <a:spLocks noGrp="1" noChangeArrowheads="1"/>
          </p:cNvSpPr>
          <p:nvPr>
            <p:ph type="body" idx="4294967295"/>
          </p:nvPr>
        </p:nvSpPr>
        <p:spPr/>
        <p:txBody>
          <a:bodyPr/>
          <a:lstStyle/>
          <a:p>
            <a:pPr>
              <a:lnSpc>
                <a:spcPct val="90000"/>
              </a:lnSpc>
            </a:pPr>
            <a:r>
              <a:rPr lang="en-AU" sz="2800" smtClean="0"/>
              <a:t>1958</a:t>
            </a:r>
          </a:p>
          <a:p>
            <a:pPr lvl="1">
              <a:lnSpc>
                <a:spcPct val="90000"/>
              </a:lnSpc>
            </a:pPr>
            <a:r>
              <a:rPr lang="en-AU" sz="2400" smtClean="0"/>
              <a:t>EDSAC II completed and applied to Fourier inversion problems</a:t>
            </a:r>
          </a:p>
          <a:p>
            <a:pPr>
              <a:lnSpc>
                <a:spcPct val="90000"/>
              </a:lnSpc>
            </a:pPr>
            <a:r>
              <a:rPr lang="en-AU" sz="2800" smtClean="0"/>
              <a:t>1961</a:t>
            </a:r>
          </a:p>
          <a:p>
            <a:pPr lvl="1">
              <a:lnSpc>
                <a:spcPct val="90000"/>
              </a:lnSpc>
            </a:pPr>
            <a:r>
              <a:rPr lang="en-AU" sz="2400" smtClean="0"/>
              <a:t>Jennison had acquired Ratcliffe's lecture notes on the Fourier transform and publishes a book on the Fourier Transform</a:t>
            </a:r>
          </a:p>
          <a:p>
            <a:pPr lvl="1">
              <a:lnSpc>
                <a:spcPct val="90000"/>
              </a:lnSpc>
            </a:pPr>
            <a:r>
              <a:rPr lang="en-AU" sz="2400" smtClean="0"/>
              <a:t>Sandy Weinreb builds the first digital autocorrelator</a:t>
            </a:r>
          </a:p>
          <a:p>
            <a:pPr>
              <a:lnSpc>
                <a:spcPct val="90000"/>
              </a:lnSpc>
            </a:pPr>
            <a:r>
              <a:rPr lang="en-AU" sz="2800" smtClean="0"/>
              <a:t>1965</a:t>
            </a:r>
          </a:p>
          <a:p>
            <a:pPr lvl="1">
              <a:lnSpc>
                <a:spcPct val="90000"/>
              </a:lnSpc>
            </a:pPr>
            <a:r>
              <a:rPr lang="en-AU" sz="2400" smtClean="0"/>
              <a:t>Cooley &amp; Tukey publish the FFT algorithm</a:t>
            </a:r>
          </a:p>
          <a:p>
            <a:pPr>
              <a:lnSpc>
                <a:spcPct val="90000"/>
              </a:lnSpc>
            </a:pPr>
            <a:endParaRPr lang="en-AU"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B2E74D40-22CB-403D-9C7E-901C3A7F944B}" type="slidenum">
              <a:rPr lang="en-AU" sz="1400">
                <a:solidFill>
                  <a:schemeClr val="bg2"/>
                </a:solidFill>
              </a:rPr>
              <a:pPr algn="r"/>
              <a:t>2</a:t>
            </a:fld>
            <a:endParaRPr lang="en-AU" sz="1400">
              <a:solidFill>
                <a:schemeClr val="bg2"/>
              </a:solidFill>
            </a:endParaRPr>
          </a:p>
        </p:txBody>
      </p:sp>
      <p:pic>
        <p:nvPicPr>
          <p:cNvPr id="5123" name="Picture 2" descr="CGPS_Cygnus_blue_small"/>
          <p:cNvPicPr>
            <a:picLocks noChangeAspect="1" noChangeArrowheads="1"/>
          </p:cNvPicPr>
          <p:nvPr/>
        </p:nvPicPr>
        <p:blipFill>
          <a:blip r:embed="rId3" cstate="print"/>
          <a:srcRect/>
          <a:stretch>
            <a:fillRect/>
          </a:stretch>
        </p:blipFill>
        <p:spPr bwMode="auto">
          <a:xfrm>
            <a:off x="34925" y="-1460500"/>
            <a:ext cx="9180513" cy="8993188"/>
          </a:xfrm>
          <a:prstGeom prst="rect">
            <a:avLst/>
          </a:prstGeom>
          <a:noFill/>
          <a:ln w="9525">
            <a:noFill/>
            <a:miter lim="800000"/>
            <a:headEnd/>
            <a:tailEnd/>
          </a:ln>
        </p:spPr>
      </p:pic>
      <p:sp>
        <p:nvSpPr>
          <p:cNvPr id="290819" name="Rectangle 3"/>
          <p:cNvSpPr>
            <a:spLocks noGrp="1" noChangeArrowheads="1"/>
          </p:cNvSpPr>
          <p:nvPr>
            <p:ph type="title" idx="4294967295"/>
          </p:nvPr>
        </p:nvSpPr>
        <p:spPr>
          <a:xfrm>
            <a:off x="755650" y="0"/>
            <a:ext cx="7848600" cy="1484313"/>
          </a:xfrm>
        </p:spPr>
        <p:txBody>
          <a:bodyPr/>
          <a:lstStyle/>
          <a:p>
            <a:pPr algn="ctr">
              <a:defRPr/>
            </a:pPr>
            <a:r>
              <a:rPr lang="en-AU" sz="4000" dirty="0" smtClean="0">
                <a:solidFill>
                  <a:srgbClr val="FF9900"/>
                </a:solidFill>
                <a:effectLst>
                  <a:outerShdw blurRad="38100" dist="38100" dir="2700000" algn="tl">
                    <a:srgbClr val="FFFFFF"/>
                  </a:outerShdw>
                </a:effectLst>
              </a:rPr>
              <a:t>Today we use Aperture Synthesis Images routinely</a:t>
            </a:r>
          </a:p>
        </p:txBody>
      </p:sp>
      <p:sp>
        <p:nvSpPr>
          <p:cNvPr id="290820" name="Text Box 4"/>
          <p:cNvSpPr txBox="1">
            <a:spLocks noChangeArrowheads="1"/>
          </p:cNvSpPr>
          <p:nvPr/>
        </p:nvSpPr>
        <p:spPr bwMode="auto">
          <a:xfrm>
            <a:off x="76200" y="5967413"/>
            <a:ext cx="2443163" cy="825500"/>
          </a:xfrm>
          <a:prstGeom prst="rect">
            <a:avLst/>
          </a:prstGeom>
          <a:noFill/>
          <a:ln w="12700">
            <a:noFill/>
            <a:miter lim="800000"/>
            <a:headEnd/>
            <a:tailEnd/>
          </a:ln>
        </p:spPr>
        <p:txBody>
          <a:bodyPr wrap="none">
            <a:spAutoFit/>
          </a:bodyPr>
          <a:lstStyle/>
          <a:p>
            <a:r>
              <a:rPr lang="en-AU" sz="1600" dirty="0"/>
              <a:t>Radio Image of</a:t>
            </a:r>
          </a:p>
          <a:p>
            <a:r>
              <a:rPr lang="en-AU" sz="1600" dirty="0"/>
              <a:t>Ionised Hydrogen in </a:t>
            </a:r>
            <a:r>
              <a:rPr lang="en-AU" sz="1600" dirty="0" err="1"/>
              <a:t>Cyg</a:t>
            </a:r>
            <a:r>
              <a:rPr lang="en-AU" sz="1600" dirty="0"/>
              <a:t> X</a:t>
            </a:r>
          </a:p>
          <a:p>
            <a:r>
              <a:rPr lang="en-AU" sz="1600"/>
              <a:t>CGPS (Penticton)</a:t>
            </a:r>
          </a:p>
        </p:txBody>
      </p:sp>
      <p:sp>
        <p:nvSpPr>
          <p:cNvPr id="2" name="Rectangle 3"/>
          <p:cNvSpPr>
            <a:spLocks noChangeArrowheads="1"/>
          </p:cNvSpPr>
          <p:nvPr/>
        </p:nvSpPr>
        <p:spPr bwMode="auto">
          <a:xfrm>
            <a:off x="827088" y="3860800"/>
            <a:ext cx="7848600" cy="2997200"/>
          </a:xfrm>
          <a:prstGeom prst="rect">
            <a:avLst/>
          </a:prstGeom>
          <a:noFill/>
          <a:ln w="9525">
            <a:noFill/>
            <a:miter lim="800000"/>
            <a:headEnd/>
            <a:tailEnd/>
          </a:ln>
          <a:effectLst/>
        </p:spPr>
        <p:txBody>
          <a:bodyPr lIns="92075" tIns="46038" rIns="92075" bIns="46038" anchor="ctr"/>
          <a:lstStyle/>
          <a:p>
            <a:pPr algn="ctr">
              <a:defRPr/>
            </a:pPr>
            <a:r>
              <a:rPr lang="en-AU" sz="3600" dirty="0">
                <a:solidFill>
                  <a:srgbClr val="FF9900"/>
                </a:solidFill>
                <a:effectLst>
                  <a:outerShdw blurRad="38100" dist="38100" dir="2700000" algn="tl">
                    <a:srgbClr val="FFFFFF"/>
                  </a:outerShdw>
                </a:effectLst>
              </a:rPr>
              <a:t>But the path to developing the underlying concepts has a rich history involving  discovery, sociology, and some incredible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0819"/>
                                        </p:tgtEl>
                                        <p:attrNameLst>
                                          <p:attrName>style.visibility</p:attrName>
                                        </p:attrNameLst>
                                      </p:cBhvr>
                                      <p:to>
                                        <p:strVal val="visible"/>
                                      </p:to>
                                    </p:set>
                                    <p:animEffect transition="in" filter="wipe(up)">
                                      <p:cBhvr>
                                        <p:cTn id="7" dur="2000"/>
                                        <p:tgtEl>
                                          <p:spTgt spid="2908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p>
            <a:fld id="{BA0423F3-FA0D-4723-8538-0A1232F657CD}" type="slidenum">
              <a:rPr lang="en-AU" smtClean="0"/>
              <a:pPr/>
              <a:t>20</a:t>
            </a:fld>
            <a:endParaRPr lang="en-AU" smtClean="0"/>
          </a:p>
        </p:txBody>
      </p:sp>
      <p:sp>
        <p:nvSpPr>
          <p:cNvPr id="29699"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902A4FEA-FEBD-450C-AF82-561D84DE54BB}" type="slidenum">
              <a:rPr lang="en-AU" sz="1400">
                <a:solidFill>
                  <a:schemeClr val="bg2"/>
                </a:solidFill>
              </a:rPr>
              <a:pPr algn="r"/>
              <a:t>20</a:t>
            </a:fld>
            <a:endParaRPr lang="en-AU" sz="1400">
              <a:solidFill>
                <a:schemeClr val="bg2"/>
              </a:solidFill>
            </a:endParaRPr>
          </a:p>
        </p:txBody>
      </p:sp>
      <p:sp>
        <p:nvSpPr>
          <p:cNvPr id="29700" name="Rectangle 2"/>
          <p:cNvSpPr>
            <a:spLocks noGrp="1" noChangeArrowheads="1"/>
          </p:cNvSpPr>
          <p:nvPr>
            <p:ph type="title" idx="4294967295"/>
          </p:nvPr>
        </p:nvSpPr>
        <p:spPr/>
        <p:txBody>
          <a:bodyPr/>
          <a:lstStyle/>
          <a:p>
            <a:r>
              <a:rPr lang="en-AU" sz="4000" smtClean="0"/>
              <a:t>Hogbom and Earth Rotation synthesis</a:t>
            </a:r>
          </a:p>
        </p:txBody>
      </p:sp>
      <p:sp>
        <p:nvSpPr>
          <p:cNvPr id="29701" name="Rectangle 3"/>
          <p:cNvSpPr>
            <a:spLocks noGrp="1" noChangeArrowheads="1"/>
          </p:cNvSpPr>
          <p:nvPr>
            <p:ph type="body" idx="4294967295"/>
          </p:nvPr>
        </p:nvSpPr>
        <p:spPr>
          <a:xfrm>
            <a:off x="685800" y="1341438"/>
            <a:ext cx="8062913" cy="4967287"/>
          </a:xfrm>
        </p:spPr>
        <p:txBody>
          <a:bodyPr/>
          <a:lstStyle/>
          <a:p>
            <a:pPr>
              <a:lnSpc>
                <a:spcPct val="90000"/>
              </a:lnSpc>
            </a:pPr>
            <a:r>
              <a:rPr lang="en-AU" smtClean="0"/>
              <a:t>1958</a:t>
            </a:r>
          </a:p>
          <a:p>
            <a:pPr lvl="1">
              <a:lnSpc>
                <a:spcPct val="90000"/>
              </a:lnSpc>
            </a:pPr>
            <a:r>
              <a:rPr lang="en-AU" smtClean="0"/>
              <a:t>Hogbom describes earth rotation synthesis to Ryle </a:t>
            </a:r>
            <a:r>
              <a:rPr lang="en-AU" i="1" smtClean="0">
                <a:solidFill>
                  <a:schemeClr val="tx2"/>
                </a:solidFill>
              </a:rPr>
              <a:t>(Radio Astronomy at the Fringe , ASP 300, pp120)</a:t>
            </a:r>
            <a:endParaRPr lang="en-AU" smtClean="0"/>
          </a:p>
          <a:p>
            <a:pPr lvl="2">
              <a:lnSpc>
                <a:spcPct val="90000"/>
              </a:lnSpc>
            </a:pPr>
            <a:r>
              <a:rPr lang="en-AU" smtClean="0"/>
              <a:t>Hogbom ran the calculations on EDSACII</a:t>
            </a:r>
          </a:p>
          <a:p>
            <a:pPr lvl="2">
              <a:lnSpc>
                <a:spcPct val="90000"/>
              </a:lnSpc>
            </a:pPr>
            <a:r>
              <a:rPr lang="en-AU" smtClean="0"/>
              <a:t>Hogbom didn't think it very useful because he didn't think of using steerable antennas</a:t>
            </a:r>
          </a:p>
          <a:p>
            <a:pPr lvl="1">
              <a:lnSpc>
                <a:spcPct val="90000"/>
              </a:lnSpc>
            </a:pPr>
            <a:r>
              <a:rPr lang="en-AU" smtClean="0"/>
              <a:t>He later realised that Ryle already understood the principal but was keeping it to himself</a:t>
            </a:r>
          </a:p>
          <a:p>
            <a:pPr lvl="1">
              <a:lnSpc>
                <a:spcPct val="90000"/>
              </a:lnSpc>
            </a:pPr>
            <a:r>
              <a:rPr lang="en-AU" smtClean="0"/>
              <a:t>Hogbom was unaware of the other Cambridge work using earth rotation (eg O’Brien 1953)</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p>
            <a:fld id="{C2608547-C083-4A78-A2A0-5BA2F64C026A}" type="slidenum">
              <a:rPr lang="en-AU" smtClean="0"/>
              <a:pPr/>
              <a:t>21</a:t>
            </a:fld>
            <a:endParaRPr lang="en-AU" smtClean="0"/>
          </a:p>
        </p:txBody>
      </p:sp>
      <p:sp>
        <p:nvSpPr>
          <p:cNvPr id="31747"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7108EFA8-80CD-46E2-B998-43E3C18AD68B}" type="slidenum">
              <a:rPr lang="en-AU" sz="1400">
                <a:solidFill>
                  <a:schemeClr val="bg2"/>
                </a:solidFill>
              </a:rPr>
              <a:pPr algn="r"/>
              <a:t>21</a:t>
            </a:fld>
            <a:endParaRPr lang="en-AU" sz="1400">
              <a:solidFill>
                <a:schemeClr val="bg2"/>
              </a:solidFill>
            </a:endParaRPr>
          </a:p>
        </p:txBody>
      </p:sp>
      <p:sp>
        <p:nvSpPr>
          <p:cNvPr id="31748" name="Rectangle 2"/>
          <p:cNvSpPr>
            <a:spLocks noGrp="1" noChangeArrowheads="1"/>
          </p:cNvSpPr>
          <p:nvPr>
            <p:ph type="title" idx="4294967295"/>
          </p:nvPr>
        </p:nvSpPr>
        <p:spPr/>
        <p:txBody>
          <a:bodyPr/>
          <a:lstStyle/>
          <a:p>
            <a:r>
              <a:rPr lang="en-AU" smtClean="0"/>
              <a:t>Ryle &amp; Hewish 1960</a:t>
            </a:r>
          </a:p>
        </p:txBody>
      </p:sp>
      <p:sp>
        <p:nvSpPr>
          <p:cNvPr id="31749" name="Rectangle 3"/>
          <p:cNvSpPr>
            <a:spLocks noGrp="1" noChangeArrowheads="1"/>
          </p:cNvSpPr>
          <p:nvPr>
            <p:ph type="body" idx="4294967295"/>
          </p:nvPr>
        </p:nvSpPr>
        <p:spPr/>
        <p:txBody>
          <a:bodyPr/>
          <a:lstStyle/>
          <a:p>
            <a:pPr>
              <a:lnSpc>
                <a:spcPct val="90000"/>
              </a:lnSpc>
            </a:pPr>
            <a:r>
              <a:rPr lang="en-AU" sz="2800" smtClean="0"/>
              <a:t>1960</a:t>
            </a:r>
          </a:p>
          <a:p>
            <a:pPr lvl="1">
              <a:lnSpc>
                <a:spcPct val="90000"/>
              </a:lnSpc>
            </a:pPr>
            <a:r>
              <a:rPr lang="en-AU" sz="2400" smtClean="0"/>
              <a:t>Ryle and Hewish MNRAS, 120, 220 </a:t>
            </a:r>
          </a:p>
          <a:p>
            <a:pPr lvl="1">
              <a:lnSpc>
                <a:spcPct val="90000"/>
              </a:lnSpc>
            </a:pPr>
            <a:r>
              <a:rPr lang="en-AU" sz="2400" smtClean="0"/>
              <a:t>The Synthesis of Large Radio Telescopes</a:t>
            </a:r>
          </a:p>
          <a:p>
            <a:pPr lvl="1">
              <a:lnSpc>
                <a:spcPct val="90000"/>
              </a:lnSpc>
            </a:pPr>
            <a:r>
              <a:rPr lang="en-AU" sz="2400" smtClean="0"/>
              <a:t>no reference of any kind to Pawsey et al</a:t>
            </a:r>
          </a:p>
          <a:p>
            <a:pPr lvl="1">
              <a:lnSpc>
                <a:spcPct val="90000"/>
              </a:lnSpc>
            </a:pPr>
            <a:r>
              <a:rPr lang="en-AU" sz="2400" smtClean="0"/>
              <a:t>Many references to the Mills Cross as a less practical and more complex system</a:t>
            </a:r>
          </a:p>
          <a:p>
            <a:pPr>
              <a:lnSpc>
                <a:spcPct val="90000"/>
              </a:lnSpc>
            </a:pPr>
            <a:r>
              <a:rPr lang="en-AU" sz="2800" smtClean="0"/>
              <a:t>1962</a:t>
            </a:r>
          </a:p>
          <a:p>
            <a:pPr lvl="1">
              <a:lnSpc>
                <a:spcPct val="90000"/>
              </a:lnSpc>
            </a:pPr>
            <a:r>
              <a:rPr lang="en-AU" sz="2400" smtClean="0"/>
              <a:t>Ryle publishes the 1 mile telescope design</a:t>
            </a:r>
          </a:p>
          <a:p>
            <a:pPr lvl="1">
              <a:lnSpc>
                <a:spcPct val="90000"/>
              </a:lnSpc>
            </a:pPr>
            <a:r>
              <a:rPr lang="en-AU" sz="2400" smtClean="0"/>
              <a:t>Probably delayed publication of the idea so others wouldn't build it before Cambridge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p>
            <a:fld id="{FEAB202E-F1B7-4E37-A7BF-DC65429E4D54}" type="slidenum">
              <a:rPr lang="en-AU" smtClean="0"/>
              <a:pPr/>
              <a:t>22</a:t>
            </a:fld>
            <a:endParaRPr lang="en-AU" smtClean="0"/>
          </a:p>
        </p:txBody>
      </p:sp>
      <p:sp>
        <p:nvSpPr>
          <p:cNvPr id="32771" name="Slide Number Placeholder 4"/>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97BD8CA7-0EB0-4256-B133-5E917DFA84FF}" type="slidenum">
              <a:rPr lang="en-AU" sz="1400">
                <a:solidFill>
                  <a:schemeClr val="bg2"/>
                </a:solidFill>
              </a:rPr>
              <a:pPr algn="r"/>
              <a:t>22</a:t>
            </a:fld>
            <a:endParaRPr lang="en-AU" sz="1400">
              <a:solidFill>
                <a:schemeClr val="bg2"/>
              </a:solidFill>
            </a:endParaRPr>
          </a:p>
        </p:txBody>
      </p:sp>
      <p:sp>
        <p:nvSpPr>
          <p:cNvPr id="32772" name="Rectangle 4"/>
          <p:cNvSpPr>
            <a:spLocks noGrp="1" noChangeArrowheads="1"/>
          </p:cNvSpPr>
          <p:nvPr>
            <p:ph type="title" idx="4294967295"/>
          </p:nvPr>
        </p:nvSpPr>
        <p:spPr>
          <a:xfrm>
            <a:off x="3348038" y="115888"/>
            <a:ext cx="5616575" cy="1143000"/>
          </a:xfrm>
        </p:spPr>
        <p:txBody>
          <a:bodyPr/>
          <a:lstStyle/>
          <a:p>
            <a:r>
              <a:rPr lang="en-AU" sz="4000" smtClean="0"/>
              <a:t>First Cambridge Earth Rotation Synthesis Image</a:t>
            </a:r>
          </a:p>
        </p:txBody>
      </p:sp>
      <p:pic>
        <p:nvPicPr>
          <p:cNvPr id="32773" name="Picture 5" descr="Ryle_Neville"/>
          <p:cNvPicPr>
            <a:picLocks noChangeAspect="1" noChangeArrowheads="1"/>
          </p:cNvPicPr>
          <p:nvPr/>
        </p:nvPicPr>
        <p:blipFill>
          <a:blip r:embed="rId3" cstate="print"/>
          <a:srcRect/>
          <a:stretch>
            <a:fillRect/>
          </a:stretch>
        </p:blipFill>
        <p:spPr bwMode="auto">
          <a:xfrm>
            <a:off x="34925" y="0"/>
            <a:ext cx="3308350" cy="6881813"/>
          </a:xfrm>
          <a:prstGeom prst="rect">
            <a:avLst/>
          </a:prstGeom>
          <a:noFill/>
          <a:ln w="9525">
            <a:noFill/>
            <a:miter lim="800000"/>
            <a:headEnd/>
            <a:tailEnd/>
          </a:ln>
        </p:spPr>
      </p:pic>
      <p:sp>
        <p:nvSpPr>
          <p:cNvPr id="32774" name="Rectangle 6"/>
          <p:cNvSpPr>
            <a:spLocks noGrp="1" noChangeArrowheads="1"/>
          </p:cNvSpPr>
          <p:nvPr>
            <p:ph type="body" idx="4294967295"/>
          </p:nvPr>
        </p:nvSpPr>
        <p:spPr>
          <a:xfrm>
            <a:off x="3492500" y="1557338"/>
            <a:ext cx="5256213" cy="4114800"/>
          </a:xfrm>
        </p:spPr>
        <p:txBody>
          <a:bodyPr/>
          <a:lstStyle/>
          <a:p>
            <a:r>
              <a:rPr lang="en-AU" sz="2800" smtClean="0"/>
              <a:t>Ryle &amp; Neville, MNRAS 1962</a:t>
            </a:r>
          </a:p>
          <a:p>
            <a:r>
              <a:rPr lang="en-AU" sz="2800" smtClean="0"/>
              <a:t>June 1961</a:t>
            </a:r>
          </a:p>
          <a:p>
            <a:r>
              <a:rPr lang="en-AU" sz="2800" smtClean="0"/>
              <a:t>North pole survey</a:t>
            </a:r>
          </a:p>
          <a:p>
            <a:r>
              <a:rPr lang="en-AU" sz="2800" smtClean="0"/>
              <a:t>4C aerials</a:t>
            </a:r>
          </a:p>
          <a:p>
            <a:r>
              <a:rPr lang="en-AU" sz="2800" smtClean="0"/>
              <a:t>178 MHz</a:t>
            </a:r>
          </a:p>
          <a:p>
            <a:r>
              <a:rPr lang="en-AU" sz="2800" smtClean="0"/>
              <a:t>7 years after Christiansen</a:t>
            </a:r>
          </a:p>
          <a:p>
            <a:r>
              <a:rPr lang="en-AU" sz="2800" smtClean="0"/>
              <a:t>Similar results now being obtained by LOFAR &amp; MWA!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86BA9355-0227-49EC-87C8-5FA502343F1F}" type="slidenum">
              <a:rPr lang="en-AU" smtClean="0"/>
              <a:pPr/>
              <a:t>23</a:t>
            </a:fld>
            <a:endParaRPr lang="en-AU" smtClean="0"/>
          </a:p>
        </p:txBody>
      </p:sp>
      <p:sp>
        <p:nvSpPr>
          <p:cNvPr id="33795" name="Rectangle 2"/>
          <p:cNvSpPr>
            <a:spLocks noGrp="1" noChangeArrowheads="1"/>
          </p:cNvSpPr>
          <p:nvPr>
            <p:ph type="title"/>
          </p:nvPr>
        </p:nvSpPr>
        <p:spPr/>
        <p:txBody>
          <a:bodyPr/>
          <a:lstStyle/>
          <a:p>
            <a:r>
              <a:rPr lang="en-AU" smtClean="0"/>
              <a:t>The Elizabeth Waldram Story</a:t>
            </a:r>
          </a:p>
        </p:txBody>
      </p:sp>
      <p:sp>
        <p:nvSpPr>
          <p:cNvPr id="33796" name="Rectangle 3"/>
          <p:cNvSpPr>
            <a:spLocks noGrp="1" noChangeArrowheads="1"/>
          </p:cNvSpPr>
          <p:nvPr>
            <p:ph type="body" idx="1"/>
          </p:nvPr>
        </p:nvSpPr>
        <p:spPr>
          <a:xfrm>
            <a:off x="973138" y="1268413"/>
            <a:ext cx="8062912" cy="5329237"/>
          </a:xfrm>
        </p:spPr>
        <p:txBody>
          <a:bodyPr/>
          <a:lstStyle/>
          <a:p>
            <a:pPr>
              <a:lnSpc>
                <a:spcPct val="80000"/>
              </a:lnSpc>
            </a:pPr>
            <a:r>
              <a:rPr lang="en-AU" sz="2800" smtClean="0"/>
              <a:t>Ryle &amp; Neville, MNRAS 1962</a:t>
            </a:r>
          </a:p>
          <a:p>
            <a:pPr lvl="1">
              <a:lnSpc>
                <a:spcPct val="80000"/>
              </a:lnSpc>
            </a:pPr>
            <a:r>
              <a:rPr lang="en-AU" sz="2400" smtClean="0"/>
              <a:t>Elizabeth gets an acknowledgement</a:t>
            </a:r>
          </a:p>
          <a:p>
            <a:pPr>
              <a:lnSpc>
                <a:spcPct val="80000"/>
              </a:lnSpc>
            </a:pPr>
            <a:r>
              <a:rPr lang="en-AU" sz="2800" smtClean="0"/>
              <a:t>Computations and graphical display using EDSACII</a:t>
            </a:r>
          </a:p>
          <a:p>
            <a:pPr>
              <a:lnSpc>
                <a:spcPct val="80000"/>
              </a:lnSpc>
            </a:pPr>
            <a:r>
              <a:rPr lang="en-AU" sz="2800" smtClean="0"/>
              <a:t>Elizabeth did all the computations and ruled surface display</a:t>
            </a:r>
          </a:p>
          <a:p>
            <a:pPr lvl="1">
              <a:lnSpc>
                <a:spcPct val="80000"/>
              </a:lnSpc>
            </a:pPr>
            <a:r>
              <a:rPr lang="en-AU" sz="2400" smtClean="0"/>
              <a:t>First radio image display</a:t>
            </a:r>
          </a:p>
          <a:p>
            <a:pPr>
              <a:lnSpc>
                <a:spcPct val="80000"/>
              </a:lnSpc>
            </a:pPr>
            <a:r>
              <a:rPr lang="en-AU" sz="2800" smtClean="0"/>
              <a:t>Transferred to Ryle’s group from X-ray crystallography</a:t>
            </a:r>
          </a:p>
          <a:p>
            <a:pPr lvl="1">
              <a:lnSpc>
                <a:spcPct val="80000"/>
              </a:lnSpc>
            </a:pPr>
            <a:r>
              <a:rPr lang="en-AU" sz="2400" smtClean="0"/>
              <a:t>After being exposed to excessive radiation levels</a:t>
            </a:r>
          </a:p>
          <a:p>
            <a:pPr lvl="1">
              <a:lnSpc>
                <a:spcPct val="80000"/>
              </a:lnSpc>
            </a:pPr>
            <a:r>
              <a:rPr lang="en-AU" sz="2400" smtClean="0"/>
              <a:t>First member to use the crystallography software</a:t>
            </a:r>
          </a:p>
          <a:p>
            <a:pPr lvl="1">
              <a:lnSpc>
                <a:spcPct val="80000"/>
              </a:lnSpc>
            </a:pPr>
            <a:r>
              <a:rPr lang="en-AU" sz="2400" smtClean="0"/>
              <a:t>Not enthusiastically welcomed by Ryle</a:t>
            </a:r>
          </a:p>
          <a:p>
            <a:pPr>
              <a:lnSpc>
                <a:spcPct val="80000"/>
              </a:lnSpc>
            </a:pPr>
            <a:r>
              <a:rPr lang="en-AU" sz="2800" smtClean="0"/>
              <a:t>Still active in the Cambridge Radio group </a:t>
            </a:r>
          </a:p>
          <a:p>
            <a:pPr lvl="1">
              <a:lnSpc>
                <a:spcPct val="80000"/>
              </a:lnSpc>
            </a:pPr>
            <a:r>
              <a:rPr lang="en-AU" sz="2400" smtClean="0"/>
              <a:t>10C surveys, AMI</a:t>
            </a:r>
          </a:p>
          <a:p>
            <a:pPr lvl="1">
              <a:lnSpc>
                <a:spcPct val="80000"/>
              </a:lnSpc>
            </a:pPr>
            <a:endParaRPr lang="en-AU"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p>
            <a:fld id="{4848ECF0-FC8A-4E34-B03D-8518487D9BE4}" type="slidenum">
              <a:rPr lang="en-AU" smtClean="0"/>
              <a:pPr/>
              <a:t>24</a:t>
            </a:fld>
            <a:endParaRPr lang="en-AU" smtClean="0"/>
          </a:p>
        </p:txBody>
      </p:sp>
      <p:sp>
        <p:nvSpPr>
          <p:cNvPr id="34819" name="Slide Number Placeholder 4"/>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01661C82-087F-41A2-A6C9-345508A35EEC}" type="slidenum">
              <a:rPr lang="en-AU" sz="1400">
                <a:solidFill>
                  <a:schemeClr val="bg2"/>
                </a:solidFill>
              </a:rPr>
              <a:pPr algn="r"/>
              <a:t>24</a:t>
            </a:fld>
            <a:endParaRPr lang="en-AU" sz="1400">
              <a:solidFill>
                <a:schemeClr val="bg2"/>
              </a:solidFill>
            </a:endParaRPr>
          </a:p>
        </p:txBody>
      </p:sp>
      <p:sp>
        <p:nvSpPr>
          <p:cNvPr id="34820" name="Rectangle 4"/>
          <p:cNvSpPr>
            <a:spLocks noGrp="1" noChangeArrowheads="1"/>
          </p:cNvSpPr>
          <p:nvPr>
            <p:ph type="title" idx="4294967295"/>
          </p:nvPr>
        </p:nvSpPr>
        <p:spPr/>
        <p:txBody>
          <a:bodyPr/>
          <a:lstStyle/>
          <a:p>
            <a:r>
              <a:rPr lang="en-AU" sz="4000" smtClean="0"/>
              <a:t>Cambridge One-Mile Telescope: 1962</a:t>
            </a:r>
          </a:p>
        </p:txBody>
      </p:sp>
      <p:pic>
        <p:nvPicPr>
          <p:cNvPr id="34821" name="Picture 13" descr="Y6"/>
          <p:cNvPicPr>
            <a:picLocks noChangeAspect="1" noChangeArrowheads="1"/>
          </p:cNvPicPr>
          <p:nvPr/>
        </p:nvPicPr>
        <p:blipFill>
          <a:blip r:embed="rId2" cstate="print"/>
          <a:srcRect/>
          <a:stretch>
            <a:fillRect/>
          </a:stretch>
        </p:blipFill>
        <p:spPr bwMode="auto">
          <a:xfrm>
            <a:off x="1763713" y="1590675"/>
            <a:ext cx="7189787" cy="490855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C7FFD1A3-B0D8-4D7D-A0B0-68186F53C0C2}" type="slidenum">
              <a:rPr lang="en-AU" smtClean="0"/>
              <a:pPr/>
              <a:t>25</a:t>
            </a:fld>
            <a:endParaRPr lang="en-AU" smtClean="0"/>
          </a:p>
        </p:txBody>
      </p:sp>
      <p:sp>
        <p:nvSpPr>
          <p:cNvPr id="37891" name="Rectangle 2"/>
          <p:cNvSpPr>
            <a:spLocks noGrp="1" noChangeArrowheads="1"/>
          </p:cNvSpPr>
          <p:nvPr>
            <p:ph type="title"/>
          </p:nvPr>
        </p:nvSpPr>
        <p:spPr/>
        <p:txBody>
          <a:bodyPr/>
          <a:lstStyle/>
          <a:p>
            <a:r>
              <a:rPr lang="en-AU" smtClean="0"/>
              <a:t>Westerbork: 1970</a:t>
            </a:r>
          </a:p>
        </p:txBody>
      </p:sp>
      <p:sp>
        <p:nvSpPr>
          <p:cNvPr id="37892" name="Rectangle 3"/>
          <p:cNvSpPr>
            <a:spLocks noGrp="1" noChangeArrowheads="1"/>
          </p:cNvSpPr>
          <p:nvPr>
            <p:ph type="body" idx="1"/>
          </p:nvPr>
        </p:nvSpPr>
        <p:spPr>
          <a:xfrm>
            <a:off x="4932363" y="1196975"/>
            <a:ext cx="3816350" cy="5040313"/>
          </a:xfrm>
        </p:spPr>
        <p:txBody>
          <a:bodyPr/>
          <a:lstStyle/>
          <a:p>
            <a:pPr>
              <a:lnSpc>
                <a:spcPct val="80000"/>
              </a:lnSpc>
            </a:pPr>
            <a:r>
              <a:rPr lang="en-AU" sz="2800" smtClean="0"/>
              <a:t>Hogbom (Cambridge) </a:t>
            </a:r>
          </a:p>
          <a:p>
            <a:pPr algn="ctr">
              <a:lnSpc>
                <a:spcPct val="80000"/>
              </a:lnSpc>
              <a:buFontTx/>
              <a:buNone/>
            </a:pPr>
            <a:r>
              <a:rPr lang="en-AU" sz="2800" smtClean="0"/>
              <a:t>+</a:t>
            </a:r>
          </a:p>
          <a:p>
            <a:pPr>
              <a:lnSpc>
                <a:spcPct val="80000"/>
              </a:lnSpc>
            </a:pPr>
            <a:r>
              <a:rPr lang="en-AU" sz="2800" smtClean="0"/>
              <a:t>Christiansen (Sydney)</a:t>
            </a:r>
          </a:p>
          <a:p>
            <a:pPr>
              <a:lnSpc>
                <a:spcPct val="80000"/>
              </a:lnSpc>
              <a:buFontTx/>
              <a:buNone/>
            </a:pPr>
            <a:endParaRPr lang="en-AU" sz="2800" smtClean="0"/>
          </a:p>
          <a:p>
            <a:pPr>
              <a:lnSpc>
                <a:spcPct val="80000"/>
              </a:lnSpc>
              <a:buFontTx/>
              <a:buNone/>
            </a:pPr>
            <a:r>
              <a:rPr lang="en-AU" sz="2800" smtClean="0"/>
              <a:t>Benelux cross </a:t>
            </a:r>
            <a:r>
              <a:rPr lang="en-AU" sz="2800" smtClean="0">
                <a:cs typeface="Times New Roman" pitchFamily="18" charset="0"/>
              </a:rPr>
              <a:t>→</a:t>
            </a:r>
            <a:r>
              <a:rPr lang="en-AU" sz="2800" smtClean="0"/>
              <a:t> WSRT</a:t>
            </a:r>
          </a:p>
          <a:p>
            <a:pPr>
              <a:lnSpc>
                <a:spcPct val="80000"/>
              </a:lnSpc>
            </a:pPr>
            <a:r>
              <a:rPr lang="en-AU" sz="2800" smtClean="0"/>
              <a:t>12 x 25m dishes 1.5km</a:t>
            </a:r>
          </a:p>
          <a:p>
            <a:pPr lvl="1">
              <a:lnSpc>
                <a:spcPct val="80000"/>
              </a:lnSpc>
            </a:pPr>
            <a:r>
              <a:rPr lang="en-AU" sz="2400" smtClean="0"/>
              <a:t>Two moveable </a:t>
            </a:r>
          </a:p>
          <a:p>
            <a:pPr lvl="1">
              <a:lnSpc>
                <a:spcPct val="80000"/>
              </a:lnSpc>
            </a:pPr>
            <a:r>
              <a:rPr lang="en-AU" sz="2400" smtClean="0"/>
              <a:t>10 redundant spacings</a:t>
            </a:r>
          </a:p>
          <a:p>
            <a:pPr lvl="1">
              <a:lnSpc>
                <a:spcPct val="80000"/>
              </a:lnSpc>
            </a:pPr>
            <a:r>
              <a:rPr lang="en-AU" sz="2400" smtClean="0"/>
              <a:t>Self calibration</a:t>
            </a:r>
          </a:p>
          <a:p>
            <a:pPr lvl="1">
              <a:lnSpc>
                <a:spcPct val="80000"/>
              </a:lnSpc>
            </a:pPr>
            <a:r>
              <a:rPr lang="en-AU" sz="2400" smtClean="0"/>
              <a:t>Two more dishes at 3km  added later </a:t>
            </a:r>
          </a:p>
        </p:txBody>
      </p:sp>
      <p:pic>
        <p:nvPicPr>
          <p:cNvPr id="37893" name="Picture 4" descr="wsrt"/>
          <p:cNvPicPr>
            <a:picLocks noChangeAspect="1" noChangeArrowheads="1"/>
          </p:cNvPicPr>
          <p:nvPr/>
        </p:nvPicPr>
        <p:blipFill>
          <a:blip r:embed="rId3" cstate="print"/>
          <a:srcRect/>
          <a:stretch>
            <a:fillRect/>
          </a:stretch>
        </p:blipFill>
        <p:spPr bwMode="auto">
          <a:xfrm>
            <a:off x="0" y="954088"/>
            <a:ext cx="4540250" cy="5903912"/>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764929AD-6AEC-4F32-83B8-C1669F67EED6}" type="slidenum">
              <a:rPr lang="en-AU" smtClean="0"/>
              <a:pPr/>
              <a:t>26</a:t>
            </a:fld>
            <a:endParaRPr lang="en-AU" smtClean="0"/>
          </a:p>
        </p:txBody>
      </p:sp>
      <p:sp>
        <p:nvSpPr>
          <p:cNvPr id="39939"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271E3060-C69E-4252-8559-6BADFABB8D04}" type="slidenum">
              <a:rPr lang="en-AU" sz="1400">
                <a:solidFill>
                  <a:schemeClr val="bg2"/>
                </a:solidFill>
              </a:rPr>
              <a:pPr algn="r"/>
              <a:t>26</a:t>
            </a:fld>
            <a:endParaRPr lang="en-AU" sz="1400">
              <a:solidFill>
                <a:schemeClr val="bg2"/>
              </a:solidFill>
            </a:endParaRPr>
          </a:p>
        </p:txBody>
      </p:sp>
      <p:sp>
        <p:nvSpPr>
          <p:cNvPr id="39940" name="Rectangle 2"/>
          <p:cNvSpPr>
            <a:spLocks noGrp="1" noChangeArrowheads="1"/>
          </p:cNvSpPr>
          <p:nvPr>
            <p:ph type="title" idx="4294967295"/>
          </p:nvPr>
        </p:nvSpPr>
        <p:spPr>
          <a:xfrm>
            <a:off x="684213" y="188913"/>
            <a:ext cx="8280400" cy="1295400"/>
          </a:xfrm>
        </p:spPr>
        <p:txBody>
          <a:bodyPr/>
          <a:lstStyle/>
          <a:p>
            <a:pPr algn="ctr"/>
            <a:r>
              <a:rPr lang="en-AU" sz="4000" smtClean="0"/>
              <a:t>Nobel Prize 1974 </a:t>
            </a:r>
            <a:br>
              <a:rPr lang="en-AU" sz="4000" smtClean="0"/>
            </a:br>
            <a:r>
              <a:rPr lang="en-AU" sz="4000" smtClean="0"/>
              <a:t>Sir Martin Ryle</a:t>
            </a:r>
            <a:endParaRPr lang="en-AU" i="1" smtClean="0"/>
          </a:p>
        </p:txBody>
      </p:sp>
      <p:sp>
        <p:nvSpPr>
          <p:cNvPr id="39941" name="Rectangle 3"/>
          <p:cNvSpPr>
            <a:spLocks noGrp="1" noChangeArrowheads="1"/>
          </p:cNvSpPr>
          <p:nvPr>
            <p:ph type="body" idx="4294967295"/>
          </p:nvPr>
        </p:nvSpPr>
        <p:spPr>
          <a:xfrm>
            <a:off x="901700" y="3284538"/>
            <a:ext cx="8062913" cy="2808287"/>
          </a:xfrm>
        </p:spPr>
        <p:txBody>
          <a:bodyPr/>
          <a:lstStyle/>
          <a:p>
            <a:pPr algn="ctr">
              <a:buFontTx/>
              <a:buNone/>
            </a:pPr>
            <a:r>
              <a:rPr lang="en-AU" sz="2800" i="1" smtClean="0">
                <a:solidFill>
                  <a:schemeClr val="tx2"/>
                </a:solidFill>
              </a:rPr>
              <a:t>from the presentation</a:t>
            </a:r>
          </a:p>
          <a:p>
            <a:pPr>
              <a:buFontTx/>
              <a:buNone/>
            </a:pPr>
            <a:r>
              <a:rPr lang="en-AU" sz="2800" i="1" smtClean="0"/>
              <a:t>“The radio-astronomical instruments invented and developed by Martin Ryle, and utilized so successfully by him and his collaborators in their observations, have been one of the most important elements of the latest discoveries in Astrophysics.”</a:t>
            </a:r>
          </a:p>
        </p:txBody>
      </p:sp>
      <p:pic>
        <p:nvPicPr>
          <p:cNvPr id="39942" name="Picture 4" descr="ryle"/>
          <p:cNvPicPr>
            <a:picLocks noChangeAspect="1" noChangeArrowheads="1"/>
          </p:cNvPicPr>
          <p:nvPr/>
        </p:nvPicPr>
        <p:blipFill>
          <a:blip r:embed="rId3" cstate="print"/>
          <a:srcRect/>
          <a:stretch>
            <a:fillRect/>
          </a:stretch>
        </p:blipFill>
        <p:spPr bwMode="auto">
          <a:xfrm>
            <a:off x="34925" y="0"/>
            <a:ext cx="1543050" cy="2162175"/>
          </a:xfrm>
          <a:prstGeom prst="rect">
            <a:avLst/>
          </a:prstGeom>
          <a:noFill/>
          <a:ln w="9525">
            <a:solidFill>
              <a:schemeClr val="tx2"/>
            </a:solidFill>
            <a:miter lim="800000"/>
            <a:headEnd/>
            <a:tailEnd/>
          </a:ln>
        </p:spPr>
      </p:pic>
      <p:sp>
        <p:nvSpPr>
          <p:cNvPr id="39943" name="Rectangle 6"/>
          <p:cNvSpPr>
            <a:spLocks noChangeArrowheads="1"/>
          </p:cNvSpPr>
          <p:nvPr/>
        </p:nvSpPr>
        <p:spPr bwMode="auto">
          <a:xfrm>
            <a:off x="684213" y="1916113"/>
            <a:ext cx="8062912" cy="1366837"/>
          </a:xfrm>
          <a:prstGeom prst="rect">
            <a:avLst/>
          </a:prstGeom>
          <a:noFill/>
          <a:ln w="9525">
            <a:noFill/>
            <a:miter lim="800000"/>
            <a:headEnd/>
            <a:tailEnd/>
          </a:ln>
        </p:spPr>
        <p:txBody>
          <a:bodyPr lIns="92075" tIns="46038" rIns="92075" bIns="46038"/>
          <a:lstStyle/>
          <a:p>
            <a:pPr marL="342900" indent="-342900" algn="ctr">
              <a:spcBef>
                <a:spcPct val="20000"/>
              </a:spcBef>
              <a:buClr>
                <a:schemeClr val="tx2"/>
              </a:buClr>
            </a:pPr>
            <a:r>
              <a:rPr lang="en-AU" sz="3200" i="1"/>
              <a:t> for his observations and inventions, in particular of the aperture synthesis technique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0EF22147-C5FE-4627-ABC0-5DAFDC60D63E}" type="slidenum">
              <a:rPr lang="en-AU" smtClean="0"/>
              <a:pPr/>
              <a:t>27</a:t>
            </a:fld>
            <a:endParaRPr lang="en-AU" smtClean="0"/>
          </a:p>
        </p:txBody>
      </p:sp>
      <p:sp>
        <p:nvSpPr>
          <p:cNvPr id="48131" name="Rectangle 2"/>
          <p:cNvSpPr>
            <a:spLocks noGrp="1" noChangeArrowheads="1"/>
          </p:cNvSpPr>
          <p:nvPr>
            <p:ph type="title"/>
          </p:nvPr>
        </p:nvSpPr>
        <p:spPr/>
        <p:txBody>
          <a:bodyPr/>
          <a:lstStyle/>
          <a:p>
            <a:r>
              <a:rPr lang="en-AU" smtClean="0"/>
              <a:t>US Synthesis Telescopes </a:t>
            </a:r>
            <a:r>
              <a:rPr lang="en-AU" smtClean="0">
                <a:sym typeface="Wingdings" pitchFamily="2" charset="2"/>
              </a:rPr>
              <a:t></a:t>
            </a:r>
            <a:r>
              <a:rPr lang="en-AU" smtClean="0"/>
              <a:t> VLA</a:t>
            </a:r>
          </a:p>
        </p:txBody>
      </p:sp>
      <p:sp>
        <p:nvSpPr>
          <p:cNvPr id="48132" name="Rectangle 3"/>
          <p:cNvSpPr>
            <a:spLocks noGrp="1" noChangeArrowheads="1"/>
          </p:cNvSpPr>
          <p:nvPr>
            <p:ph type="body" idx="1"/>
          </p:nvPr>
        </p:nvSpPr>
        <p:spPr>
          <a:xfrm>
            <a:off x="828675" y="1125538"/>
            <a:ext cx="8207375" cy="5472112"/>
          </a:xfrm>
        </p:spPr>
        <p:txBody>
          <a:bodyPr/>
          <a:lstStyle/>
          <a:p>
            <a:pPr>
              <a:lnSpc>
                <a:spcPct val="90000"/>
              </a:lnSpc>
            </a:pPr>
            <a:r>
              <a:rPr lang="en-AU" sz="2800" smtClean="0"/>
              <a:t>Bob Dicke 1954</a:t>
            </a:r>
          </a:p>
          <a:p>
            <a:pPr>
              <a:lnSpc>
                <a:spcPct val="90000"/>
              </a:lnSpc>
            </a:pPr>
            <a:r>
              <a:rPr lang="en-AU" sz="2800" smtClean="0"/>
              <a:t>Joe Pawsey 1961-2</a:t>
            </a:r>
          </a:p>
          <a:p>
            <a:pPr>
              <a:lnSpc>
                <a:spcPct val="90000"/>
              </a:lnSpc>
            </a:pPr>
            <a:r>
              <a:rPr lang="en-AU" sz="2800" smtClean="0"/>
              <a:t>John Bolton OVRO two element interferometer 1962</a:t>
            </a:r>
          </a:p>
          <a:p>
            <a:pPr>
              <a:lnSpc>
                <a:spcPct val="90000"/>
              </a:lnSpc>
            </a:pPr>
            <a:r>
              <a:rPr lang="en-AU" sz="2800" smtClean="0"/>
              <a:t>NRAO 3 element interferometer 1964-5</a:t>
            </a:r>
          </a:p>
          <a:p>
            <a:pPr>
              <a:lnSpc>
                <a:spcPct val="90000"/>
              </a:lnSpc>
            </a:pPr>
            <a:r>
              <a:rPr lang="en-AU" sz="2800" smtClean="0"/>
              <a:t>NRAO proposed VLA in 1967</a:t>
            </a:r>
          </a:p>
          <a:p>
            <a:pPr lvl="1">
              <a:lnSpc>
                <a:spcPct val="90000"/>
              </a:lnSpc>
            </a:pPr>
            <a:r>
              <a:rPr lang="en-AU" sz="2400" smtClean="0"/>
              <a:t>Ryle – it will not work (troposphere)</a:t>
            </a:r>
          </a:p>
          <a:p>
            <a:pPr lvl="1">
              <a:lnSpc>
                <a:spcPct val="90000"/>
              </a:lnSpc>
            </a:pPr>
            <a:r>
              <a:rPr lang="en-AU" sz="2400" smtClean="0"/>
              <a:t>Fixed A array configuration</a:t>
            </a:r>
          </a:p>
          <a:p>
            <a:pPr lvl="1">
              <a:lnSpc>
                <a:spcPct val="90000"/>
              </a:lnSpc>
            </a:pPr>
            <a:r>
              <a:rPr lang="en-AU" sz="2400" smtClean="0"/>
              <a:t>No known way to generate the images</a:t>
            </a:r>
          </a:p>
          <a:p>
            <a:pPr lvl="1">
              <a:lnSpc>
                <a:spcPct val="90000"/>
              </a:lnSpc>
            </a:pPr>
            <a:r>
              <a:rPr lang="en-AU" sz="2400" smtClean="0"/>
              <a:t>Cant keep this number of cryogenic receivers working</a:t>
            </a:r>
          </a:p>
          <a:p>
            <a:pPr lvl="1">
              <a:lnSpc>
                <a:spcPct val="90000"/>
              </a:lnSpc>
            </a:pPr>
            <a:r>
              <a:rPr lang="en-AU" sz="2400" smtClean="0"/>
              <a:t>No deconvolution</a:t>
            </a:r>
          </a:p>
          <a:p>
            <a:pPr lvl="1">
              <a:lnSpc>
                <a:spcPct val="90000"/>
              </a:lnSpc>
            </a:pPr>
            <a:r>
              <a:rPr lang="en-AU" sz="2400" smtClean="0"/>
              <a:t>No self calibration</a:t>
            </a:r>
          </a:p>
          <a:p>
            <a:pPr>
              <a:lnSpc>
                <a:spcPct val="90000"/>
              </a:lnSpc>
            </a:pPr>
            <a:r>
              <a:rPr lang="en-AU" sz="2800" smtClean="0"/>
              <a:t>VLA operational 1980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vla_moon"/>
          <p:cNvPicPr>
            <a:picLocks noChangeAspect="1" noChangeArrowheads="1"/>
          </p:cNvPicPr>
          <p:nvPr/>
        </p:nvPicPr>
        <p:blipFill>
          <a:blip r:embed="rId3" cstate="print">
            <a:lum bright="-6000" contrast="6000"/>
          </a:blip>
          <a:srcRect/>
          <a:stretch>
            <a:fillRect/>
          </a:stretch>
        </p:blipFill>
        <p:spPr bwMode="auto">
          <a:xfrm>
            <a:off x="0" y="0"/>
            <a:ext cx="9144000" cy="6083300"/>
          </a:xfrm>
          <a:prstGeom prst="rect">
            <a:avLst/>
          </a:prstGeom>
          <a:noFill/>
          <a:ln w="9525">
            <a:noFill/>
            <a:miter lim="800000"/>
            <a:headEnd/>
            <a:tailEnd/>
          </a:ln>
        </p:spPr>
      </p:pic>
      <p:sp>
        <p:nvSpPr>
          <p:cNvPr id="50179" name="Rectangle 3"/>
          <p:cNvSpPr>
            <a:spLocks noGrp="1" noChangeArrowheads="1"/>
          </p:cNvSpPr>
          <p:nvPr>
            <p:ph type="title" idx="4294967295"/>
          </p:nvPr>
        </p:nvSpPr>
        <p:spPr>
          <a:xfrm>
            <a:off x="914400" y="5334000"/>
            <a:ext cx="7772400" cy="1524000"/>
          </a:xfrm>
        </p:spPr>
        <p:txBody>
          <a:bodyPr/>
          <a:lstStyle/>
          <a:p>
            <a:pPr algn="ctr"/>
            <a:r>
              <a:rPr lang="en-US" sz="5400" smtClean="0"/>
              <a:t>VLA</a:t>
            </a:r>
            <a:br>
              <a:rPr lang="en-US" sz="5400" smtClean="0"/>
            </a:br>
            <a:r>
              <a:rPr lang="en-US" sz="5400" smtClean="0"/>
              <a:t> New Mexico</a:t>
            </a:r>
            <a:endParaRPr lang="en-AU" sz="5400" smtClean="0"/>
          </a:p>
        </p:txBody>
      </p:sp>
      <p:sp>
        <p:nvSpPr>
          <p:cNvPr id="50180" name="Rectangle 4"/>
          <p:cNvSpPr>
            <a:spLocks noChangeArrowheads="1"/>
          </p:cNvSpPr>
          <p:nvPr/>
        </p:nvSpPr>
        <p:spPr bwMode="auto">
          <a:xfrm>
            <a:off x="685800" y="152400"/>
            <a:ext cx="1371600" cy="762000"/>
          </a:xfrm>
          <a:prstGeom prst="rect">
            <a:avLst/>
          </a:prstGeom>
          <a:noFill/>
          <a:ln w="12700">
            <a:solidFill>
              <a:schemeClr val="tx2"/>
            </a:solidFill>
            <a:miter lim="800000"/>
            <a:headEnd/>
            <a:tailEnd/>
          </a:ln>
        </p:spPr>
        <p:txBody>
          <a:bodyPr lIns="90488" tIns="44450" rIns="90488" bIns="44450"/>
          <a:lstStyle/>
          <a:p>
            <a:pPr marL="342900" indent="-342900" algn="ctr">
              <a:spcBef>
                <a:spcPct val="20000"/>
              </a:spcBef>
              <a:buClr>
                <a:schemeClr val="tx2"/>
              </a:buClr>
            </a:pPr>
            <a:r>
              <a:rPr lang="en-US" sz="4400" b="1">
                <a:solidFill>
                  <a:schemeClr val="tx2"/>
                </a:solidFill>
              </a:rPr>
              <a:t>1980</a:t>
            </a:r>
          </a:p>
        </p:txBody>
      </p:sp>
      <p:pic>
        <p:nvPicPr>
          <p:cNvPr id="44037" name="Picture 5" descr="telescope_pubs"/>
          <p:cNvPicPr>
            <a:picLocks noChangeAspect="1" noChangeArrowheads="1"/>
          </p:cNvPicPr>
          <p:nvPr/>
        </p:nvPicPr>
        <p:blipFill>
          <a:blip r:embed="rId4" cstate="print"/>
          <a:srcRect/>
          <a:stretch>
            <a:fillRect/>
          </a:stretch>
        </p:blipFill>
        <p:spPr bwMode="auto">
          <a:xfrm>
            <a:off x="3348038" y="333375"/>
            <a:ext cx="5651500" cy="4210050"/>
          </a:xfrm>
          <a:prstGeom prst="rect">
            <a:avLst/>
          </a:prstGeom>
          <a:noFill/>
          <a:ln w="9525">
            <a:solidFill>
              <a:schemeClr val="tx2"/>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ipe(left)">
                                      <p:cBhvr>
                                        <p:cTn id="7" dur="1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5B3A867F-B8F5-4E02-8A3C-9FF056A02416}" type="slidenum">
              <a:rPr lang="en-AU" smtClean="0"/>
              <a:pPr/>
              <a:t>29</a:t>
            </a:fld>
            <a:endParaRPr lang="en-AU" smtClean="0"/>
          </a:p>
        </p:txBody>
      </p:sp>
      <p:sp>
        <p:nvSpPr>
          <p:cNvPr id="51203" name="Rectangle 2"/>
          <p:cNvSpPr>
            <a:spLocks noGrp="1" noChangeArrowheads="1"/>
          </p:cNvSpPr>
          <p:nvPr>
            <p:ph type="title"/>
          </p:nvPr>
        </p:nvSpPr>
        <p:spPr/>
        <p:txBody>
          <a:bodyPr/>
          <a:lstStyle/>
          <a:p>
            <a:r>
              <a:rPr lang="en-AU" smtClean="0"/>
              <a:t>Deconvolution</a:t>
            </a:r>
          </a:p>
        </p:txBody>
      </p:sp>
      <p:sp>
        <p:nvSpPr>
          <p:cNvPr id="51204" name="Rectangle 3"/>
          <p:cNvSpPr>
            <a:spLocks noGrp="1" noChangeArrowheads="1"/>
          </p:cNvSpPr>
          <p:nvPr>
            <p:ph type="body" idx="1"/>
          </p:nvPr>
        </p:nvSpPr>
        <p:spPr>
          <a:xfrm>
            <a:off x="1081088" y="1196975"/>
            <a:ext cx="8062912" cy="4968875"/>
          </a:xfrm>
        </p:spPr>
        <p:txBody>
          <a:bodyPr/>
          <a:lstStyle/>
          <a:p>
            <a:pPr>
              <a:lnSpc>
                <a:spcPct val="90000"/>
              </a:lnSpc>
            </a:pPr>
            <a:r>
              <a:rPr lang="en-AU" smtClean="0"/>
              <a:t>1968</a:t>
            </a:r>
          </a:p>
          <a:p>
            <a:pPr lvl="1">
              <a:lnSpc>
                <a:spcPct val="90000"/>
              </a:lnSpc>
            </a:pPr>
            <a:r>
              <a:rPr lang="en-AU" smtClean="0"/>
              <a:t>Hogbom does first clean experiments</a:t>
            </a:r>
          </a:p>
          <a:p>
            <a:pPr lvl="1">
              <a:lnSpc>
                <a:spcPct val="90000"/>
              </a:lnSpc>
            </a:pPr>
            <a:r>
              <a:rPr lang="en-AU" smtClean="0"/>
              <a:t>NRAO 3 element data</a:t>
            </a:r>
          </a:p>
          <a:p>
            <a:pPr>
              <a:lnSpc>
                <a:spcPct val="90000"/>
              </a:lnSpc>
            </a:pPr>
            <a:r>
              <a:rPr lang="en-AU" smtClean="0"/>
              <a:t>1971</a:t>
            </a:r>
          </a:p>
          <a:p>
            <a:pPr lvl="1">
              <a:lnSpc>
                <a:spcPct val="90000"/>
              </a:lnSpc>
            </a:pPr>
            <a:r>
              <a:rPr lang="en-AU" smtClean="0"/>
              <a:t>first cleaned image published</a:t>
            </a:r>
          </a:p>
          <a:p>
            <a:pPr lvl="2">
              <a:lnSpc>
                <a:spcPct val="90000"/>
              </a:lnSpc>
            </a:pPr>
            <a:r>
              <a:rPr lang="en-AU" smtClean="0"/>
              <a:t>Rogsstad and Shostak (OVRO HI image)</a:t>
            </a:r>
          </a:p>
          <a:p>
            <a:pPr>
              <a:lnSpc>
                <a:spcPct val="90000"/>
              </a:lnSpc>
            </a:pPr>
            <a:r>
              <a:rPr lang="en-AU" smtClean="0"/>
              <a:t>1974</a:t>
            </a:r>
          </a:p>
          <a:p>
            <a:pPr lvl="1">
              <a:lnSpc>
                <a:spcPct val="90000"/>
              </a:lnSpc>
            </a:pPr>
            <a:r>
              <a:rPr lang="en-AU" smtClean="0"/>
              <a:t>Hogbom publishes the CLEAN algorithm</a:t>
            </a:r>
          </a:p>
          <a:p>
            <a:pPr>
              <a:lnSpc>
                <a:spcPct val="90000"/>
              </a:lnSpc>
            </a:pPr>
            <a:r>
              <a:rPr lang="en-AU" smtClean="0"/>
              <a:t>Use of deconvolution very controversial in the 1970’s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AU" dirty="0"/>
          </a:p>
        </p:txBody>
      </p:sp>
      <p:sp>
        <p:nvSpPr>
          <p:cNvPr id="3" name="Content Placeholder 2"/>
          <p:cNvSpPr>
            <a:spLocks noGrp="1"/>
          </p:cNvSpPr>
          <p:nvPr>
            <p:ph idx="1"/>
          </p:nvPr>
        </p:nvSpPr>
        <p:spPr/>
        <p:txBody>
          <a:bodyPr/>
          <a:lstStyle/>
          <a:p>
            <a:r>
              <a:rPr lang="en-US" dirty="0" smtClean="0"/>
              <a:t>History of the development of aperture synthesis</a:t>
            </a:r>
          </a:p>
          <a:p>
            <a:pPr lvl="1"/>
            <a:r>
              <a:rPr lang="en-US" dirty="0" smtClean="0"/>
              <a:t>Emphasis on the UK and Australian developments</a:t>
            </a:r>
          </a:p>
          <a:p>
            <a:r>
              <a:rPr lang="en-US" dirty="0" smtClean="0"/>
              <a:t>The continuing computer challenge</a:t>
            </a:r>
          </a:p>
          <a:p>
            <a:r>
              <a:rPr lang="en-US" dirty="0" smtClean="0"/>
              <a:t>US and the VLA</a:t>
            </a:r>
          </a:p>
          <a:p>
            <a:r>
              <a:rPr lang="en-US" dirty="0" smtClean="0"/>
              <a:t>“Modern” algorithm developments</a:t>
            </a:r>
          </a:p>
          <a:p>
            <a:pPr lvl="1"/>
            <a:endParaRPr lang="en-AU" dirty="0"/>
          </a:p>
        </p:txBody>
      </p:sp>
      <p:sp>
        <p:nvSpPr>
          <p:cNvPr id="4" name="Slide Number Placeholder 3"/>
          <p:cNvSpPr>
            <a:spLocks noGrp="1"/>
          </p:cNvSpPr>
          <p:nvPr>
            <p:ph type="sldNum" sz="quarter" idx="12"/>
          </p:nvPr>
        </p:nvSpPr>
        <p:spPr/>
        <p:txBody>
          <a:bodyPr/>
          <a:lstStyle/>
          <a:p>
            <a:pPr>
              <a:defRPr/>
            </a:pPr>
            <a:fld id="{7F12E5C3-098C-4DE6-A351-DE4A867FDAF8}" type="slidenum">
              <a:rPr lang="en-AU" smtClean="0"/>
              <a:pPr>
                <a:defRPr/>
              </a:pPr>
              <a:t>3</a:t>
            </a:fld>
            <a:endParaRPr lang="en-A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Self Calibration</a:t>
            </a:r>
            <a:endParaRPr lang="en-AU" smtClean="0"/>
          </a:p>
        </p:txBody>
      </p:sp>
      <p:sp>
        <p:nvSpPr>
          <p:cNvPr id="52227" name="Content Placeholder 2"/>
          <p:cNvSpPr>
            <a:spLocks noGrp="1"/>
          </p:cNvSpPr>
          <p:nvPr>
            <p:ph idx="1"/>
          </p:nvPr>
        </p:nvSpPr>
        <p:spPr>
          <a:xfrm>
            <a:off x="755650" y="981075"/>
            <a:ext cx="8388350" cy="5327650"/>
          </a:xfrm>
        </p:spPr>
        <p:txBody>
          <a:bodyPr/>
          <a:lstStyle/>
          <a:p>
            <a:r>
              <a:rPr lang="en-US" sz="2800" smtClean="0"/>
              <a:t>1958: Phase and amplitude closure</a:t>
            </a:r>
          </a:p>
          <a:p>
            <a:pPr lvl="1"/>
            <a:r>
              <a:rPr lang="en-US" sz="2400" smtClean="0"/>
              <a:t>Jennison (Jodrell Bank)</a:t>
            </a:r>
            <a:endParaRPr lang="en-AU" sz="2400" smtClean="0"/>
          </a:p>
          <a:p>
            <a:r>
              <a:rPr lang="en-US" sz="2800" smtClean="0"/>
              <a:t>1977:  Redundant spacing interferometry</a:t>
            </a:r>
          </a:p>
          <a:p>
            <a:pPr lvl="1"/>
            <a:r>
              <a:rPr lang="en-US" sz="2400" smtClean="0"/>
              <a:t>Hamaker , O’Sullivan, Noordam (Westerbork)</a:t>
            </a:r>
          </a:p>
          <a:p>
            <a:r>
              <a:rPr lang="en-US" sz="2800" smtClean="0"/>
              <a:t>1974-79: Phase closure in VLBI imaging</a:t>
            </a:r>
          </a:p>
          <a:p>
            <a:pPr lvl="1"/>
            <a:r>
              <a:rPr lang="en-US" sz="2400" smtClean="0"/>
              <a:t>Rogers,  Yee,  Readhead, Cotton….</a:t>
            </a:r>
          </a:p>
          <a:p>
            <a:r>
              <a:rPr lang="en-US" smtClean="0"/>
              <a:t>1980: Antenna based calibration</a:t>
            </a:r>
          </a:p>
          <a:p>
            <a:pPr lvl="1"/>
            <a:r>
              <a:rPr lang="en-US" smtClean="0"/>
              <a:t>Clark, Schwab (VLA)</a:t>
            </a:r>
          </a:p>
          <a:p>
            <a:r>
              <a:rPr lang="en-US" smtClean="0"/>
              <a:t>1983: Self cal ≡ phase closure ≡ adaptive optics</a:t>
            </a:r>
          </a:p>
          <a:p>
            <a:pPr lvl="1"/>
            <a:r>
              <a:rPr lang="en-US" smtClean="0"/>
              <a:t>Cornwell</a:t>
            </a:r>
          </a:p>
        </p:txBody>
      </p:sp>
      <p:sp>
        <p:nvSpPr>
          <p:cNvPr id="52228" name="Slide Number Placeholder 3"/>
          <p:cNvSpPr>
            <a:spLocks noGrp="1"/>
          </p:cNvSpPr>
          <p:nvPr>
            <p:ph type="sldNum" sz="quarter" idx="12"/>
          </p:nvPr>
        </p:nvSpPr>
        <p:spPr>
          <a:noFill/>
        </p:spPr>
        <p:txBody>
          <a:bodyPr/>
          <a:lstStyle/>
          <a:p>
            <a:fld id="{3DD598D6-2625-40D6-9CB3-A6011B8D562E}" type="slidenum">
              <a:rPr lang="en-AU" smtClean="0"/>
              <a:pPr/>
              <a:t>30</a:t>
            </a:fld>
            <a:endParaRPr lang="en-AU"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noFill/>
        </p:spPr>
        <p:txBody>
          <a:bodyPr/>
          <a:lstStyle/>
          <a:p>
            <a:fld id="{E50F9013-0629-4716-83E1-1EE0A2ED9DD2}" type="slidenum">
              <a:rPr lang="en-AU" smtClean="0"/>
              <a:pPr/>
              <a:t>31</a:t>
            </a:fld>
            <a:endParaRPr lang="en-AU" smtClean="0"/>
          </a:p>
        </p:txBody>
      </p:sp>
      <p:sp>
        <p:nvSpPr>
          <p:cNvPr id="53251"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DE67B808-B3B6-4726-9F46-67EB4DD64047}" type="slidenum">
              <a:rPr lang="en-AU" sz="1400">
                <a:solidFill>
                  <a:schemeClr val="bg2"/>
                </a:solidFill>
              </a:rPr>
              <a:pPr algn="r"/>
              <a:t>31</a:t>
            </a:fld>
            <a:endParaRPr lang="en-AU" sz="1400">
              <a:solidFill>
                <a:schemeClr val="bg2"/>
              </a:solidFill>
            </a:endParaRPr>
          </a:p>
        </p:txBody>
      </p:sp>
      <p:pic>
        <p:nvPicPr>
          <p:cNvPr id="53252" name="Picture 4"/>
          <p:cNvPicPr>
            <a:picLocks noChangeAspect="1" noChangeArrowheads="1"/>
          </p:cNvPicPr>
          <p:nvPr/>
        </p:nvPicPr>
        <p:blipFill>
          <a:blip r:embed="rId2" cstate="print"/>
          <a:srcRect t="48070"/>
          <a:stretch>
            <a:fillRect/>
          </a:stretch>
        </p:blipFill>
        <p:spPr bwMode="auto">
          <a:xfrm>
            <a:off x="34925" y="15875"/>
            <a:ext cx="9144000" cy="6891338"/>
          </a:xfrm>
          <a:prstGeom prst="rect">
            <a:avLst/>
          </a:prstGeom>
          <a:noFill/>
          <a:ln w="9525">
            <a:noFill/>
            <a:miter lim="800000"/>
            <a:headEnd/>
            <a:tailEnd/>
          </a:ln>
        </p:spPr>
      </p:pic>
      <p:sp>
        <p:nvSpPr>
          <p:cNvPr id="53253" name="Rectangle 2"/>
          <p:cNvSpPr>
            <a:spLocks noGrp="1" noChangeArrowheads="1"/>
          </p:cNvSpPr>
          <p:nvPr>
            <p:ph type="title" idx="4294967295"/>
          </p:nvPr>
        </p:nvSpPr>
        <p:spPr>
          <a:xfrm>
            <a:off x="1258888" y="2205038"/>
            <a:ext cx="4537075" cy="1008062"/>
          </a:xfrm>
          <a:solidFill>
            <a:schemeClr val="bg1"/>
          </a:solidFill>
          <a:ln>
            <a:solidFill>
              <a:schemeClr val="tx2"/>
            </a:solidFill>
          </a:ln>
        </p:spPr>
        <p:txBody>
          <a:bodyPr/>
          <a:lstStyle/>
          <a:p>
            <a:pPr algn="ctr"/>
            <a:r>
              <a:rPr lang="en-AU" sz="5400" dirty="0" smtClean="0"/>
              <a:t>SKA 2020</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52FC7173-280C-4AEB-9CB0-7EB774263B1E}" type="slidenum">
              <a:rPr lang="en-AU" smtClean="0"/>
              <a:pPr/>
              <a:t>4</a:t>
            </a:fld>
            <a:endParaRPr lang="en-AU" smtClean="0"/>
          </a:p>
        </p:txBody>
      </p:sp>
      <p:sp>
        <p:nvSpPr>
          <p:cNvPr id="6147" name="Rectangle 2"/>
          <p:cNvSpPr>
            <a:spLocks noGrp="1" noChangeArrowheads="1"/>
          </p:cNvSpPr>
          <p:nvPr>
            <p:ph type="title" idx="4294967295"/>
          </p:nvPr>
        </p:nvSpPr>
        <p:spPr/>
        <p:txBody>
          <a:bodyPr/>
          <a:lstStyle/>
          <a:p>
            <a:pPr algn="ctr"/>
            <a:r>
              <a:rPr lang="en-AU" sz="4000" smtClean="0"/>
              <a:t>Deep History</a:t>
            </a:r>
          </a:p>
        </p:txBody>
      </p:sp>
      <p:sp>
        <p:nvSpPr>
          <p:cNvPr id="6148" name="Rectangle 5"/>
          <p:cNvSpPr>
            <a:spLocks noGrp="1" noChangeArrowheads="1"/>
          </p:cNvSpPr>
          <p:nvPr>
            <p:ph type="body" idx="4294967295"/>
          </p:nvPr>
        </p:nvSpPr>
        <p:spPr>
          <a:xfrm>
            <a:off x="830263" y="1412875"/>
            <a:ext cx="8062912" cy="4824413"/>
          </a:xfrm>
        </p:spPr>
        <p:txBody>
          <a:bodyPr/>
          <a:lstStyle/>
          <a:p>
            <a:pPr>
              <a:lnSpc>
                <a:spcPct val="80000"/>
              </a:lnSpc>
            </a:pPr>
            <a:r>
              <a:rPr lang="en-AU" sz="2800" smtClean="0"/>
              <a:t>1891: Michelson defines fringe visibility</a:t>
            </a:r>
          </a:p>
          <a:p>
            <a:pPr lvl="1">
              <a:lnSpc>
                <a:spcPct val="80000"/>
              </a:lnSpc>
            </a:pPr>
            <a:r>
              <a:rPr lang="en-AU" sz="2400" smtClean="0"/>
              <a:t>Gives the Fourier equations but doesn't call it a Fourier transform</a:t>
            </a:r>
          </a:p>
          <a:p>
            <a:pPr>
              <a:lnSpc>
                <a:spcPct val="80000"/>
              </a:lnSpc>
            </a:pPr>
            <a:r>
              <a:rPr lang="en-AU" sz="2800" smtClean="0"/>
              <a:t>Stereo X-ray imaging</a:t>
            </a:r>
          </a:p>
          <a:p>
            <a:pPr>
              <a:lnSpc>
                <a:spcPct val="80000"/>
              </a:lnSpc>
            </a:pPr>
            <a:r>
              <a:rPr lang="en-AU" sz="2800" smtClean="0"/>
              <a:t>1912: X-ray diffraction in crystals</a:t>
            </a:r>
          </a:p>
          <a:p>
            <a:pPr>
              <a:lnSpc>
                <a:spcPct val="80000"/>
              </a:lnSpc>
            </a:pPr>
            <a:r>
              <a:rPr lang="en-AU" sz="2800" smtClean="0"/>
              <a:t>1930:  van Cittert-Zernike theorem</a:t>
            </a:r>
          </a:p>
          <a:p>
            <a:pPr lvl="1">
              <a:lnSpc>
                <a:spcPct val="80000"/>
              </a:lnSpc>
            </a:pPr>
            <a:r>
              <a:rPr lang="en-AU" sz="2400" smtClean="0"/>
              <a:t>Now considered the basis of Fourier synthesis imaging</a:t>
            </a:r>
          </a:p>
          <a:p>
            <a:pPr lvl="1">
              <a:lnSpc>
                <a:spcPct val="80000"/>
              </a:lnSpc>
            </a:pPr>
            <a:r>
              <a:rPr lang="en-AU" sz="2400" smtClean="0"/>
              <a:t>Played no role in the early radio astronomy developments but appears in the literature after Born &amp; Wolf </a:t>
            </a:r>
            <a:r>
              <a:rPr lang="en-AU" sz="2400" i="1" smtClean="0">
                <a:solidFill>
                  <a:schemeClr val="tx2"/>
                </a:solidFill>
              </a:rPr>
              <a:t>Principles of Optics</a:t>
            </a:r>
            <a:r>
              <a:rPr lang="en-AU" sz="2400" smtClean="0"/>
              <a:t> (1960)</a:t>
            </a:r>
          </a:p>
          <a:p>
            <a:pPr>
              <a:lnSpc>
                <a:spcPct val="80000"/>
              </a:lnSpc>
            </a:pPr>
            <a:r>
              <a:rPr lang="en-AU" sz="2800" smtClean="0"/>
              <a:t>1930-38: 3D X-ray tomography</a:t>
            </a:r>
          </a:p>
          <a:p>
            <a:pPr lvl="1">
              <a:lnSpc>
                <a:spcPct val="80000"/>
              </a:lnSpc>
            </a:pPr>
            <a:r>
              <a:rPr lang="en-AU" sz="2400" smtClean="0"/>
              <a:t>Analogue devices to do back projection summation</a:t>
            </a:r>
          </a:p>
          <a:p>
            <a:pPr lvl="2">
              <a:lnSpc>
                <a:spcPct val="80000"/>
              </a:lnSpc>
            </a:pPr>
            <a:endParaRPr lang="en-AU"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9D053DD7-9260-4FA5-B662-40ECD16B7644}" type="slidenum">
              <a:rPr lang="en-AU" smtClean="0"/>
              <a:pPr/>
              <a:t>5</a:t>
            </a:fld>
            <a:endParaRPr lang="en-AU" smtClean="0"/>
          </a:p>
        </p:txBody>
      </p:sp>
      <p:sp>
        <p:nvSpPr>
          <p:cNvPr id="10243"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5E719604-EBD6-442F-B61B-530C835D9349}" type="slidenum">
              <a:rPr lang="en-AU" sz="1400">
                <a:solidFill>
                  <a:schemeClr val="bg2"/>
                </a:solidFill>
              </a:rPr>
              <a:pPr algn="r"/>
              <a:t>5</a:t>
            </a:fld>
            <a:endParaRPr lang="en-AU" sz="1400">
              <a:solidFill>
                <a:schemeClr val="bg2"/>
              </a:solidFill>
            </a:endParaRPr>
          </a:p>
        </p:txBody>
      </p:sp>
      <p:sp>
        <p:nvSpPr>
          <p:cNvPr id="10244" name="Rectangle 2"/>
          <p:cNvSpPr>
            <a:spLocks noGrp="1" noChangeArrowheads="1"/>
          </p:cNvSpPr>
          <p:nvPr>
            <p:ph type="title" idx="4294967295"/>
          </p:nvPr>
        </p:nvSpPr>
        <p:spPr/>
        <p:txBody>
          <a:bodyPr/>
          <a:lstStyle/>
          <a:p>
            <a:r>
              <a:rPr lang="en-AU" smtClean="0"/>
              <a:t>X-ray Crystallography</a:t>
            </a:r>
          </a:p>
        </p:txBody>
      </p:sp>
      <p:sp>
        <p:nvSpPr>
          <p:cNvPr id="10245" name="Rectangle 3"/>
          <p:cNvSpPr>
            <a:spLocks noGrp="1" noChangeArrowheads="1"/>
          </p:cNvSpPr>
          <p:nvPr>
            <p:ph type="body" idx="4294967295"/>
          </p:nvPr>
        </p:nvSpPr>
        <p:spPr>
          <a:xfrm>
            <a:off x="685800" y="1557338"/>
            <a:ext cx="5470525" cy="4679950"/>
          </a:xfrm>
        </p:spPr>
        <p:txBody>
          <a:bodyPr/>
          <a:lstStyle/>
          <a:p>
            <a:pPr>
              <a:lnSpc>
                <a:spcPct val="90000"/>
              </a:lnSpc>
            </a:pPr>
            <a:r>
              <a:rPr lang="en-AU" sz="2800" smtClean="0"/>
              <a:t>1912</a:t>
            </a:r>
          </a:p>
          <a:p>
            <a:pPr lvl="1">
              <a:lnSpc>
                <a:spcPct val="90000"/>
              </a:lnSpc>
            </a:pPr>
            <a:r>
              <a:rPr lang="en-AU" sz="2400" smtClean="0"/>
              <a:t>X-ray diffraction in crystals</a:t>
            </a:r>
          </a:p>
          <a:p>
            <a:pPr>
              <a:lnSpc>
                <a:spcPct val="90000"/>
              </a:lnSpc>
            </a:pPr>
            <a:r>
              <a:rPr lang="en-AU" sz="2800" smtClean="0"/>
              <a:t>1936</a:t>
            </a:r>
          </a:p>
          <a:p>
            <a:pPr lvl="1">
              <a:lnSpc>
                <a:spcPct val="90000"/>
              </a:lnSpc>
            </a:pPr>
            <a:r>
              <a:rPr lang="en-AU" sz="2400" smtClean="0"/>
              <a:t>Lipson &amp; Beevers strips</a:t>
            </a:r>
          </a:p>
          <a:p>
            <a:pPr lvl="1">
              <a:lnSpc>
                <a:spcPct val="90000"/>
              </a:lnSpc>
            </a:pPr>
            <a:r>
              <a:rPr lang="en-AU" sz="2400" smtClean="0"/>
              <a:t>Fourier synthesis calculations routine in X-ray crystallography</a:t>
            </a:r>
          </a:p>
          <a:p>
            <a:pPr>
              <a:lnSpc>
                <a:spcPct val="90000"/>
              </a:lnSpc>
            </a:pPr>
            <a:r>
              <a:rPr lang="en-AU" sz="2800" smtClean="0"/>
              <a:t>1939</a:t>
            </a:r>
          </a:p>
          <a:p>
            <a:pPr lvl="1">
              <a:lnSpc>
                <a:spcPct val="90000"/>
              </a:lnSpc>
            </a:pPr>
            <a:r>
              <a:rPr lang="en-AU" sz="2400" smtClean="0"/>
              <a:t>Bragg's X-ray crystallography group flourishing at the Cavendish Laboratory</a:t>
            </a:r>
          </a:p>
          <a:p>
            <a:pPr lvl="2">
              <a:lnSpc>
                <a:spcPct val="90000"/>
              </a:lnSpc>
            </a:pPr>
            <a:r>
              <a:rPr lang="en-AU" sz="2000" smtClean="0"/>
              <a:t>2D Fourier analysis</a:t>
            </a:r>
          </a:p>
          <a:p>
            <a:pPr lvl="2">
              <a:lnSpc>
                <a:spcPct val="90000"/>
              </a:lnSpc>
            </a:pPr>
            <a:r>
              <a:rPr lang="en-AU" sz="2000" smtClean="0"/>
              <a:t>phase problem,</a:t>
            </a:r>
          </a:p>
        </p:txBody>
      </p:sp>
      <p:pic>
        <p:nvPicPr>
          <p:cNvPr id="10246" name="Picture 4" descr="xray crystallography"/>
          <p:cNvPicPr>
            <a:picLocks noChangeAspect="1" noChangeArrowheads="1"/>
          </p:cNvPicPr>
          <p:nvPr/>
        </p:nvPicPr>
        <p:blipFill>
          <a:blip r:embed="rId3" cstate="print"/>
          <a:srcRect/>
          <a:stretch>
            <a:fillRect/>
          </a:stretch>
        </p:blipFill>
        <p:spPr bwMode="auto">
          <a:xfrm>
            <a:off x="5651500" y="1268413"/>
            <a:ext cx="2886075" cy="288607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E430CB80-7099-4809-9310-2D48645F7E5C}" type="slidenum">
              <a:rPr lang="en-AU" smtClean="0"/>
              <a:pPr/>
              <a:t>6</a:t>
            </a:fld>
            <a:endParaRPr lang="en-AU" smtClean="0"/>
          </a:p>
        </p:txBody>
      </p:sp>
      <p:sp>
        <p:nvSpPr>
          <p:cNvPr id="12291"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D31FD45E-58DF-40E8-B3B9-6CEF41F65998}" type="slidenum">
              <a:rPr lang="en-AU" sz="1400">
                <a:solidFill>
                  <a:schemeClr val="bg2"/>
                </a:solidFill>
              </a:rPr>
              <a:pPr algn="r"/>
              <a:t>6</a:t>
            </a:fld>
            <a:endParaRPr lang="en-AU" sz="1400">
              <a:solidFill>
                <a:schemeClr val="bg2"/>
              </a:solidFill>
            </a:endParaRPr>
          </a:p>
        </p:txBody>
      </p:sp>
      <p:sp>
        <p:nvSpPr>
          <p:cNvPr id="12292" name="Rectangle 2"/>
          <p:cNvSpPr>
            <a:spLocks noGrp="1" noChangeArrowheads="1"/>
          </p:cNvSpPr>
          <p:nvPr>
            <p:ph type="title" idx="4294967295"/>
          </p:nvPr>
        </p:nvSpPr>
        <p:spPr/>
        <p:txBody>
          <a:bodyPr/>
          <a:lstStyle/>
          <a:p>
            <a:r>
              <a:rPr lang="en-AU" sz="4000" smtClean="0"/>
              <a:t>Ratcliffe and Pawsey</a:t>
            </a:r>
            <a:br>
              <a:rPr lang="en-AU" sz="4000" smtClean="0"/>
            </a:br>
            <a:r>
              <a:rPr lang="en-AU" sz="4000" smtClean="0"/>
              <a:t>Cambridge and Sydney</a:t>
            </a:r>
          </a:p>
        </p:txBody>
      </p:sp>
      <p:sp>
        <p:nvSpPr>
          <p:cNvPr id="12293" name="Rectangle 3"/>
          <p:cNvSpPr>
            <a:spLocks noGrp="1" noChangeArrowheads="1"/>
          </p:cNvSpPr>
          <p:nvPr>
            <p:ph type="body" idx="4294967295"/>
          </p:nvPr>
        </p:nvSpPr>
        <p:spPr>
          <a:xfrm>
            <a:off x="685800" y="1268413"/>
            <a:ext cx="8062913" cy="4751387"/>
          </a:xfrm>
        </p:spPr>
        <p:txBody>
          <a:bodyPr/>
          <a:lstStyle/>
          <a:p>
            <a:pPr>
              <a:lnSpc>
                <a:spcPct val="80000"/>
              </a:lnSpc>
            </a:pPr>
            <a:r>
              <a:rPr lang="en-AU" sz="2800" smtClean="0"/>
              <a:t>1935</a:t>
            </a:r>
          </a:p>
          <a:p>
            <a:pPr lvl="1">
              <a:lnSpc>
                <a:spcPct val="80000"/>
              </a:lnSpc>
            </a:pPr>
            <a:r>
              <a:rPr lang="en-AU" sz="2400" smtClean="0"/>
              <a:t>Pawsey PhD with Ratcliffe at Cambridge (ionosphere)</a:t>
            </a:r>
          </a:p>
          <a:p>
            <a:pPr>
              <a:lnSpc>
                <a:spcPct val="80000"/>
              </a:lnSpc>
            </a:pPr>
            <a:r>
              <a:rPr lang="en-AU" sz="2800" smtClean="0"/>
              <a:t>1940</a:t>
            </a:r>
          </a:p>
          <a:p>
            <a:pPr lvl="1">
              <a:lnSpc>
                <a:spcPct val="80000"/>
              </a:lnSpc>
            </a:pPr>
            <a:r>
              <a:rPr lang="en-AU" sz="2400" smtClean="0"/>
              <a:t>Pawsey joins CSIRO Radiophysics Laboratory in Sydney but maintains strong links with Ratcliffe in Cambridge</a:t>
            </a:r>
          </a:p>
          <a:p>
            <a:pPr>
              <a:lnSpc>
                <a:spcPct val="80000"/>
              </a:lnSpc>
            </a:pPr>
            <a:r>
              <a:rPr lang="en-AU" sz="2800" smtClean="0"/>
              <a:t>1945</a:t>
            </a:r>
          </a:p>
          <a:p>
            <a:pPr lvl="1">
              <a:lnSpc>
                <a:spcPct val="80000"/>
              </a:lnSpc>
            </a:pPr>
            <a:r>
              <a:rPr lang="en-AU" sz="2400" smtClean="0"/>
              <a:t>Pawsey investigates radio emission from the sun</a:t>
            </a:r>
          </a:p>
          <a:p>
            <a:pPr>
              <a:lnSpc>
                <a:spcPct val="80000"/>
              </a:lnSpc>
            </a:pPr>
            <a:r>
              <a:rPr lang="en-AU" sz="2800" smtClean="0"/>
              <a:t>1946-1949</a:t>
            </a:r>
          </a:p>
          <a:p>
            <a:pPr lvl="1">
              <a:lnSpc>
                <a:spcPct val="80000"/>
              </a:lnSpc>
            </a:pPr>
            <a:r>
              <a:rPr lang="en-AU" sz="2400" smtClean="0"/>
              <a:t>Pawsey introduces Bracewell to duality of physical and mathematical descriptions following Ratcliffe's style</a:t>
            </a:r>
          </a:p>
          <a:p>
            <a:pPr lvl="1">
              <a:lnSpc>
                <a:spcPct val="80000"/>
              </a:lnSpc>
            </a:pPr>
            <a:r>
              <a:rPr lang="en-AU" sz="2400" smtClean="0"/>
              <a:t>Bracewell sent from Sydney to work with Ratcliffe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C02C4C0C-3CFB-4064-A776-DE493F15EA50}" type="slidenum">
              <a:rPr lang="en-AU" smtClean="0"/>
              <a:pPr/>
              <a:t>7</a:t>
            </a:fld>
            <a:endParaRPr lang="en-AU" smtClean="0"/>
          </a:p>
        </p:txBody>
      </p:sp>
      <p:sp>
        <p:nvSpPr>
          <p:cNvPr id="13315"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39680230-E312-4472-9BED-D7E26EF8B5D5}" type="slidenum">
              <a:rPr lang="en-AU" sz="1400">
                <a:solidFill>
                  <a:schemeClr val="bg2"/>
                </a:solidFill>
              </a:rPr>
              <a:pPr algn="r"/>
              <a:t>7</a:t>
            </a:fld>
            <a:endParaRPr lang="en-AU" sz="1400">
              <a:solidFill>
                <a:schemeClr val="bg2"/>
              </a:solidFill>
            </a:endParaRPr>
          </a:p>
        </p:txBody>
      </p:sp>
      <p:sp>
        <p:nvSpPr>
          <p:cNvPr id="13316" name="Rectangle 2"/>
          <p:cNvSpPr>
            <a:spLocks noGrp="1" noChangeArrowheads="1"/>
          </p:cNvSpPr>
          <p:nvPr>
            <p:ph type="title" idx="4294967295"/>
          </p:nvPr>
        </p:nvSpPr>
        <p:spPr/>
        <p:txBody>
          <a:bodyPr/>
          <a:lstStyle/>
          <a:p>
            <a:r>
              <a:rPr lang="en-AU" smtClean="0"/>
              <a:t>Ryle and the Cavendish </a:t>
            </a:r>
          </a:p>
        </p:txBody>
      </p:sp>
      <p:sp>
        <p:nvSpPr>
          <p:cNvPr id="13317" name="Rectangle 3"/>
          <p:cNvSpPr>
            <a:spLocks noGrp="1" noChangeArrowheads="1"/>
          </p:cNvSpPr>
          <p:nvPr>
            <p:ph type="body" idx="4294967295"/>
          </p:nvPr>
        </p:nvSpPr>
        <p:spPr>
          <a:xfrm>
            <a:off x="685800" y="1557338"/>
            <a:ext cx="8062913" cy="4679950"/>
          </a:xfrm>
        </p:spPr>
        <p:txBody>
          <a:bodyPr/>
          <a:lstStyle/>
          <a:p>
            <a:pPr>
              <a:lnSpc>
                <a:spcPct val="90000"/>
              </a:lnSpc>
            </a:pPr>
            <a:r>
              <a:rPr lang="en-AU" smtClean="0"/>
              <a:t>1945</a:t>
            </a:r>
          </a:p>
          <a:p>
            <a:pPr lvl="1">
              <a:lnSpc>
                <a:spcPct val="90000"/>
              </a:lnSpc>
            </a:pPr>
            <a:r>
              <a:rPr lang="en-AU" smtClean="0"/>
              <a:t>Ryle joins Cavendish laboratory</a:t>
            </a:r>
          </a:p>
          <a:p>
            <a:pPr lvl="2">
              <a:lnSpc>
                <a:spcPct val="90000"/>
              </a:lnSpc>
            </a:pPr>
            <a:r>
              <a:rPr lang="en-AU" smtClean="0"/>
              <a:t>uses WWII radar technology for radio astronomy</a:t>
            </a:r>
          </a:p>
          <a:p>
            <a:pPr>
              <a:lnSpc>
                <a:spcPct val="90000"/>
              </a:lnSpc>
            </a:pPr>
            <a:r>
              <a:rPr lang="en-AU" smtClean="0"/>
              <a:t>1946</a:t>
            </a:r>
          </a:p>
          <a:p>
            <a:pPr lvl="1">
              <a:lnSpc>
                <a:spcPct val="90000"/>
              </a:lnSpc>
            </a:pPr>
            <a:r>
              <a:rPr lang="en-AU" smtClean="0"/>
              <a:t>Ryle and Vonberg (Nature 158, 339-340 (Aug 1946) </a:t>
            </a:r>
          </a:p>
          <a:p>
            <a:pPr lvl="2">
              <a:lnSpc>
                <a:spcPct val="90000"/>
              </a:lnSpc>
            </a:pPr>
            <a:r>
              <a:rPr lang="en-AU" smtClean="0"/>
              <a:t>interferometric measurement of sunspots</a:t>
            </a:r>
          </a:p>
          <a:p>
            <a:pPr lvl="1">
              <a:lnSpc>
                <a:spcPct val="90000"/>
              </a:lnSpc>
            </a:pPr>
            <a:r>
              <a:rPr lang="en-AU" smtClean="0"/>
              <a:t>introduces the use of a Michelson interferometer to measure the angular diameter of the source of the radiation and references Michelson</a:t>
            </a:r>
          </a:p>
          <a:p>
            <a:pPr>
              <a:lnSpc>
                <a:spcPct val="90000"/>
              </a:lnSpc>
            </a:pPr>
            <a:endParaRPr lang="en-AU"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3017D645-26FA-4BCF-A65B-05C69AFD956A}" type="slidenum">
              <a:rPr lang="en-AU" smtClean="0"/>
              <a:pPr/>
              <a:t>8</a:t>
            </a:fld>
            <a:endParaRPr lang="en-AU" smtClean="0"/>
          </a:p>
        </p:txBody>
      </p:sp>
      <p:sp>
        <p:nvSpPr>
          <p:cNvPr id="14339"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D894EDD3-6A38-418B-A380-D0291C533FC8}" type="slidenum">
              <a:rPr lang="en-AU" sz="1400">
                <a:solidFill>
                  <a:schemeClr val="bg2"/>
                </a:solidFill>
              </a:rPr>
              <a:pPr algn="r"/>
              <a:t>8</a:t>
            </a:fld>
            <a:endParaRPr lang="en-AU" sz="1400">
              <a:solidFill>
                <a:schemeClr val="bg2"/>
              </a:solidFill>
            </a:endParaRPr>
          </a:p>
        </p:txBody>
      </p:sp>
      <p:sp>
        <p:nvSpPr>
          <p:cNvPr id="14340" name="Rectangle 2"/>
          <p:cNvSpPr>
            <a:spLocks noGrp="1" noChangeArrowheads="1"/>
          </p:cNvSpPr>
          <p:nvPr>
            <p:ph type="title" idx="4294967295"/>
          </p:nvPr>
        </p:nvSpPr>
        <p:spPr/>
        <p:txBody>
          <a:bodyPr/>
          <a:lstStyle/>
          <a:p>
            <a:r>
              <a:rPr lang="en-AU" smtClean="0"/>
              <a:t>Technology 1946</a:t>
            </a:r>
          </a:p>
        </p:txBody>
      </p:sp>
      <p:sp>
        <p:nvSpPr>
          <p:cNvPr id="14341" name="Rectangle 3"/>
          <p:cNvSpPr>
            <a:spLocks noGrp="1" noChangeArrowheads="1"/>
          </p:cNvSpPr>
          <p:nvPr>
            <p:ph type="body" idx="4294967295"/>
          </p:nvPr>
        </p:nvSpPr>
        <p:spPr/>
        <p:txBody>
          <a:bodyPr/>
          <a:lstStyle/>
          <a:p>
            <a:r>
              <a:rPr lang="en-AU" sz="2800" smtClean="0"/>
              <a:t>1946</a:t>
            </a:r>
          </a:p>
          <a:p>
            <a:pPr lvl="1"/>
            <a:r>
              <a:rPr lang="en-AU" sz="2400" smtClean="0"/>
              <a:t>Punched cards for Fourier series summation</a:t>
            </a:r>
          </a:p>
          <a:p>
            <a:pPr lvl="1"/>
            <a:r>
              <a:rPr lang="en-AU" sz="2400" smtClean="0"/>
              <a:t>Sea interferometer at Dover Heights </a:t>
            </a:r>
          </a:p>
          <a:p>
            <a:pPr lvl="2"/>
            <a:r>
              <a:rPr lang="en-AU" sz="2000" smtClean="0"/>
              <a:t>26 Jan 1946</a:t>
            </a:r>
          </a:p>
          <a:p>
            <a:pPr lvl="1"/>
            <a:r>
              <a:rPr lang="en-AU" sz="2400" smtClean="0"/>
              <a:t>Michelson interferometers in Cambridge</a:t>
            </a:r>
          </a:p>
          <a:p>
            <a:r>
              <a:rPr lang="en-AU" sz="2800" smtClean="0"/>
              <a:t>1949</a:t>
            </a:r>
          </a:p>
          <a:p>
            <a:pPr lvl="1"/>
            <a:r>
              <a:rPr lang="en-AU" sz="2400" smtClean="0"/>
              <a:t>EDSAC I programmed by Wilkes could just do a 1D transform</a:t>
            </a:r>
          </a:p>
          <a:p>
            <a:pPr lvl="2"/>
            <a:r>
              <a:rPr lang="en-AU" sz="2000" smtClean="0"/>
              <a:t>15 hrs for a 38 point transform for every 4min of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AU" smtClean="0"/>
              <a:t>20June2007</a:t>
            </a:r>
          </a:p>
        </p:txBody>
      </p:sp>
      <p:sp>
        <p:nvSpPr>
          <p:cNvPr id="16387" name="Footer Placeholder 4"/>
          <p:cNvSpPr>
            <a:spLocks noGrp="1"/>
          </p:cNvSpPr>
          <p:nvPr>
            <p:ph type="ftr" sz="quarter" idx="11"/>
          </p:nvPr>
        </p:nvSpPr>
        <p:spPr>
          <a:noFill/>
        </p:spPr>
        <p:txBody>
          <a:bodyPr/>
          <a:lstStyle/>
          <a:p>
            <a:r>
              <a:rPr lang="en-AU" smtClean="0"/>
              <a:t>Nobel Lecture</a:t>
            </a:r>
          </a:p>
        </p:txBody>
      </p:sp>
      <p:sp>
        <p:nvSpPr>
          <p:cNvPr id="16388" name="Slide Number Placeholder 5"/>
          <p:cNvSpPr>
            <a:spLocks noGrp="1"/>
          </p:cNvSpPr>
          <p:nvPr>
            <p:ph type="sldNum" sz="quarter" idx="12"/>
          </p:nvPr>
        </p:nvSpPr>
        <p:spPr>
          <a:noFill/>
        </p:spPr>
        <p:txBody>
          <a:bodyPr/>
          <a:lstStyle/>
          <a:p>
            <a:fld id="{483811F7-758A-4371-96E5-FDE175719356}" type="slidenum">
              <a:rPr lang="en-AU" smtClean="0"/>
              <a:pPr/>
              <a:t>9</a:t>
            </a:fld>
            <a:endParaRPr lang="en-AU" smtClean="0"/>
          </a:p>
        </p:txBody>
      </p:sp>
      <p:sp>
        <p:nvSpPr>
          <p:cNvPr id="16389" name="Rectangle 2"/>
          <p:cNvSpPr>
            <a:spLocks noGrp="1" noChangeArrowheads="1"/>
          </p:cNvSpPr>
          <p:nvPr>
            <p:ph type="title"/>
          </p:nvPr>
        </p:nvSpPr>
        <p:spPr/>
        <p:txBody>
          <a:bodyPr/>
          <a:lstStyle/>
          <a:p>
            <a:r>
              <a:rPr lang="en-US" smtClean="0"/>
              <a:t>Cliff Interferometer - 1948</a:t>
            </a:r>
            <a:endParaRPr lang="en-AU" smtClean="0"/>
          </a:p>
        </p:txBody>
      </p:sp>
      <p:sp>
        <p:nvSpPr>
          <p:cNvPr id="16390" name="Rectangle 3"/>
          <p:cNvSpPr>
            <a:spLocks noGrp="1" noChangeArrowheads="1"/>
          </p:cNvSpPr>
          <p:nvPr>
            <p:ph type="body" idx="1"/>
          </p:nvPr>
        </p:nvSpPr>
        <p:spPr>
          <a:xfrm>
            <a:off x="3995738" y="1125538"/>
            <a:ext cx="4752975" cy="1828800"/>
          </a:xfrm>
        </p:spPr>
        <p:txBody>
          <a:bodyPr/>
          <a:lstStyle/>
          <a:p>
            <a:r>
              <a:rPr lang="en-US" smtClean="0"/>
              <a:t>Bolton, Stanley and Slee</a:t>
            </a:r>
          </a:p>
          <a:p>
            <a:pPr lvl="1"/>
            <a:r>
              <a:rPr lang="en-US" smtClean="0"/>
              <a:t>100MHz Yagi</a:t>
            </a:r>
          </a:p>
        </p:txBody>
      </p:sp>
      <p:pic>
        <p:nvPicPr>
          <p:cNvPr id="114692" name="Picture 4" descr="cygnus_1948_sea_interferometer"/>
          <p:cNvPicPr>
            <a:picLocks noChangeAspect="1" noChangeArrowheads="1"/>
          </p:cNvPicPr>
          <p:nvPr/>
        </p:nvPicPr>
        <p:blipFill>
          <a:blip r:embed="rId3" cstate="print"/>
          <a:srcRect/>
          <a:stretch>
            <a:fillRect/>
          </a:stretch>
        </p:blipFill>
        <p:spPr bwMode="auto">
          <a:xfrm>
            <a:off x="3962400" y="3124200"/>
            <a:ext cx="5181600" cy="2713038"/>
          </a:xfrm>
          <a:prstGeom prst="rect">
            <a:avLst/>
          </a:prstGeom>
          <a:noFill/>
          <a:ln w="9525">
            <a:solidFill>
              <a:schemeClr val="tx2"/>
            </a:solidFill>
            <a:miter lim="800000"/>
            <a:headEnd/>
            <a:tailEnd/>
          </a:ln>
        </p:spPr>
      </p:pic>
      <p:pic>
        <p:nvPicPr>
          <p:cNvPr id="16392" name="Picture 5" descr="sea_int"/>
          <p:cNvPicPr>
            <a:picLocks noChangeAspect="1" noChangeArrowheads="1"/>
          </p:cNvPicPr>
          <p:nvPr/>
        </p:nvPicPr>
        <p:blipFill>
          <a:blip r:embed="rId4" cstate="print">
            <a:lum bright="-18000" contrast="24000"/>
          </a:blip>
          <a:srcRect/>
          <a:stretch>
            <a:fillRect/>
          </a:stretch>
        </p:blipFill>
        <p:spPr bwMode="auto">
          <a:xfrm>
            <a:off x="152400" y="2265363"/>
            <a:ext cx="3657600" cy="2747962"/>
          </a:xfrm>
          <a:prstGeom prst="rect">
            <a:avLst/>
          </a:prstGeom>
          <a:noFill/>
          <a:ln w="9525">
            <a:solidFill>
              <a:schemeClr val="tx2"/>
            </a:solidFill>
            <a:miter lim="800000"/>
            <a:headEnd/>
            <a:tailEnd/>
          </a:ln>
        </p:spPr>
      </p:pic>
      <p:pic>
        <p:nvPicPr>
          <p:cNvPr id="114694" name="Picture 6" descr="WWII-radar"/>
          <p:cNvPicPr>
            <a:picLocks noChangeAspect="1" noChangeArrowheads="1"/>
          </p:cNvPicPr>
          <p:nvPr/>
        </p:nvPicPr>
        <p:blipFill>
          <a:blip r:embed="rId5" cstate="print"/>
          <a:srcRect/>
          <a:stretch>
            <a:fillRect/>
          </a:stretch>
        </p:blipFill>
        <p:spPr bwMode="auto">
          <a:xfrm>
            <a:off x="3962400" y="2205038"/>
            <a:ext cx="5181600" cy="4103687"/>
          </a:xfrm>
          <a:prstGeom prst="rect">
            <a:avLst/>
          </a:prstGeom>
          <a:noFill/>
          <a:ln w="9525">
            <a:solidFill>
              <a:schemeClr val="tx2"/>
            </a:solidFill>
            <a:miter lim="800000"/>
            <a:headEnd/>
            <a:tailEnd/>
          </a:ln>
        </p:spPr>
      </p:pic>
      <p:sp>
        <p:nvSpPr>
          <p:cNvPr id="16394" name="Text Box 7"/>
          <p:cNvSpPr txBox="1">
            <a:spLocks noChangeArrowheads="1"/>
          </p:cNvSpPr>
          <p:nvPr/>
        </p:nvSpPr>
        <p:spPr bwMode="auto">
          <a:xfrm>
            <a:off x="152400" y="4987925"/>
            <a:ext cx="3657600" cy="457200"/>
          </a:xfrm>
          <a:prstGeom prst="rect">
            <a:avLst/>
          </a:prstGeom>
          <a:solidFill>
            <a:schemeClr val="tx1"/>
          </a:solidFill>
          <a:ln w="12700">
            <a:noFill/>
            <a:miter lim="800000"/>
            <a:headEnd/>
            <a:tailEnd/>
          </a:ln>
        </p:spPr>
        <p:txBody>
          <a:bodyPr>
            <a:spAutoFit/>
          </a:bodyPr>
          <a:lstStyle/>
          <a:p>
            <a:pPr algn="ctr"/>
            <a:r>
              <a:rPr lang="en-US" sz="2400">
                <a:solidFill>
                  <a:schemeClr val="bg2"/>
                </a:solidFill>
              </a:rPr>
              <a:t>Loyds mirror</a:t>
            </a:r>
            <a:endParaRPr lang="en-AU" sz="24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childTnLst>
                                  <p:subTnLst>
                                    <p:set>
                                      <p:cBhvr override="childStyle">
                                        <p:cTn dur="1" fill="hold" display="0" masterRel="nextClick" afterEffect="1"/>
                                        <p:tgtEl>
                                          <p:spTgt spid="11469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4692"/>
                                        </p:tgtEl>
                                        <p:attrNameLst>
                                          <p:attrName>style.visibility</p:attrName>
                                        </p:attrNameLst>
                                      </p:cBhvr>
                                      <p:to>
                                        <p:strVal val="visible"/>
                                      </p:to>
                                    </p:set>
                                    <p:animEffect transition="in" filter="wipe(left)">
                                      <p:cBhvr>
                                        <p:cTn id="11" dur="3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PEM2000">
  <a:themeElements>
    <a:clrScheme name="CPEM2000 1">
      <a:dk1>
        <a:srgbClr val="000080"/>
      </a:dk1>
      <a:lt1>
        <a:srgbClr val="FFFFFF"/>
      </a:lt1>
      <a:dk2>
        <a:srgbClr val="000000"/>
      </a:dk2>
      <a:lt2>
        <a:srgbClr val="FFCC66"/>
      </a:lt2>
      <a:accent1>
        <a:srgbClr val="3366FF"/>
      </a:accent1>
      <a:accent2>
        <a:srgbClr val="00CCCC"/>
      </a:accent2>
      <a:accent3>
        <a:srgbClr val="AAAAAA"/>
      </a:accent3>
      <a:accent4>
        <a:srgbClr val="DADADA"/>
      </a:accent4>
      <a:accent5>
        <a:srgbClr val="ADB8FF"/>
      </a:accent5>
      <a:accent6>
        <a:srgbClr val="00B9B9"/>
      </a:accent6>
      <a:hlink>
        <a:srgbClr val="FF0033"/>
      </a:hlink>
      <a:folHlink>
        <a:srgbClr val="CCECFF"/>
      </a:folHlink>
    </a:clrScheme>
    <a:fontScheme name="CPEM2000">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PEM2000 1">
        <a:dk1>
          <a:srgbClr val="000080"/>
        </a:dk1>
        <a:lt1>
          <a:srgbClr val="FFFFFF"/>
        </a:lt1>
        <a:dk2>
          <a:srgbClr val="000000"/>
        </a:dk2>
        <a:lt2>
          <a:srgbClr val="FFCC66"/>
        </a:lt2>
        <a:accent1>
          <a:srgbClr val="3366FF"/>
        </a:accent1>
        <a:accent2>
          <a:srgbClr val="00CCCC"/>
        </a:accent2>
        <a:accent3>
          <a:srgbClr val="AAAAAA"/>
        </a:accent3>
        <a:accent4>
          <a:srgbClr val="DADADA"/>
        </a:accent4>
        <a:accent5>
          <a:srgbClr val="ADB8FF"/>
        </a:accent5>
        <a:accent6>
          <a:srgbClr val="00B9B9"/>
        </a:accent6>
        <a:hlink>
          <a:srgbClr val="FF0033"/>
        </a:hlink>
        <a:folHlink>
          <a:srgbClr val="CCECFF"/>
        </a:folHlink>
      </a:clrScheme>
      <a:clrMap bg1="dk2" tx1="lt1" bg2="dk1" tx2="lt2" accent1="accent1" accent2="accent2" accent3="accent3" accent4="accent4" accent5="accent5" accent6="accent6" hlink="hlink" folHlink="folHlink"/>
    </a:extraClrScheme>
    <a:extraClrScheme>
      <a:clrScheme name="CPEM2000 2">
        <a:dk1>
          <a:srgbClr val="000066"/>
        </a:dk1>
        <a:lt1>
          <a:srgbClr val="99CCFF"/>
        </a:lt1>
        <a:dk2>
          <a:srgbClr val="3366CC"/>
        </a:dk2>
        <a:lt2>
          <a:srgbClr val="000080"/>
        </a:lt2>
        <a:accent1>
          <a:srgbClr val="CCECFF"/>
        </a:accent1>
        <a:accent2>
          <a:srgbClr val="CCFFCC"/>
        </a:accent2>
        <a:accent3>
          <a:srgbClr val="CAE2FF"/>
        </a:accent3>
        <a:accent4>
          <a:srgbClr val="000056"/>
        </a:accent4>
        <a:accent5>
          <a:srgbClr val="E2F4FF"/>
        </a:accent5>
        <a:accent6>
          <a:srgbClr val="B9E7B9"/>
        </a:accent6>
        <a:hlink>
          <a:srgbClr val="FFCCFF"/>
        </a:hlink>
        <a:folHlink>
          <a:srgbClr val="FFFFFF"/>
        </a:folHlink>
      </a:clrScheme>
      <a:clrMap bg1="lt1" tx1="dk1" bg2="lt2" tx2="dk2" accent1="accent1" accent2="accent2" accent3="accent3" accent4="accent4" accent5="accent5" accent6="accent6" hlink="hlink" folHlink="folHlink"/>
    </a:extraClrScheme>
    <a:extraClrScheme>
      <a:clrScheme name="CPEM2000 3">
        <a:dk1>
          <a:srgbClr val="000000"/>
        </a:dk1>
        <a:lt1>
          <a:srgbClr val="FFFFFF"/>
        </a:lt1>
        <a:dk2>
          <a:srgbClr val="000000"/>
        </a:dk2>
        <a:lt2>
          <a:srgbClr val="4D4D4D"/>
        </a:lt2>
        <a:accent1>
          <a:srgbClr val="EAEAEA"/>
        </a:accent1>
        <a:accent2>
          <a:srgbClr val="CBCBCB"/>
        </a:accent2>
        <a:accent3>
          <a:srgbClr val="FFFFFF"/>
        </a:accent3>
        <a:accent4>
          <a:srgbClr val="000000"/>
        </a:accent4>
        <a:accent5>
          <a:srgbClr val="F3F3F3"/>
        </a:accent5>
        <a:accent6>
          <a:srgbClr val="B8B8B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PEM2000 4">
        <a:dk1>
          <a:srgbClr val="000000"/>
        </a:dk1>
        <a:lt1>
          <a:srgbClr val="FFFFFF"/>
        </a:lt1>
        <a:dk2>
          <a:srgbClr val="003366"/>
        </a:dk2>
        <a:lt2>
          <a:srgbClr val="FF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CCCCFF"/>
        </a:folHlink>
      </a:clrScheme>
      <a:clrMap bg1="dk2" tx1="lt1" bg2="dk1" tx2="lt2" accent1="accent1" accent2="accent2" accent3="accent3" accent4="accent4" accent5="accent5" accent6="accent6" hlink="hlink" folHlink="folHlink"/>
    </a:extraClrScheme>
    <a:extraClrScheme>
      <a:clrScheme name="CPEM2000 5">
        <a:dk1>
          <a:srgbClr val="000000"/>
        </a:dk1>
        <a:lt1>
          <a:srgbClr val="0099FF"/>
        </a:lt1>
        <a:dk2>
          <a:srgbClr val="000099"/>
        </a:dk2>
        <a:lt2>
          <a:srgbClr val="000066"/>
        </a:lt2>
        <a:accent1>
          <a:srgbClr val="99CCFF"/>
        </a:accent1>
        <a:accent2>
          <a:srgbClr val="FFFFCC"/>
        </a:accent2>
        <a:accent3>
          <a:srgbClr val="AACAFF"/>
        </a:accent3>
        <a:accent4>
          <a:srgbClr val="000000"/>
        </a:accent4>
        <a:accent5>
          <a:srgbClr val="CAE2FF"/>
        </a:accent5>
        <a:accent6>
          <a:srgbClr val="E7E7B9"/>
        </a:accent6>
        <a:hlink>
          <a:srgbClr val="00CCCC"/>
        </a:hlink>
        <a:folHlink>
          <a:srgbClr val="CCECFF"/>
        </a:folHlink>
      </a:clrScheme>
      <a:clrMap bg1="lt1" tx1="dk1" bg2="lt2" tx2="dk2" accent1="accent1" accent2="accent2" accent3="accent3" accent4="accent4" accent5="accent5" accent6="accent6" hlink="hlink" folHlink="folHlink"/>
    </a:extraClrScheme>
    <a:extraClrScheme>
      <a:clrScheme name="CPEM2000 6">
        <a:dk1>
          <a:srgbClr val="000000"/>
        </a:dk1>
        <a:lt1>
          <a:srgbClr val="FFFFFF"/>
        </a:lt1>
        <a:dk2>
          <a:srgbClr val="660066"/>
        </a:dk2>
        <a:lt2>
          <a:srgbClr val="FFCC66"/>
        </a:lt2>
        <a:accent1>
          <a:srgbClr val="6600CC"/>
        </a:accent1>
        <a:accent2>
          <a:srgbClr val="0099CC"/>
        </a:accent2>
        <a:accent3>
          <a:srgbClr val="B8AAB8"/>
        </a:accent3>
        <a:accent4>
          <a:srgbClr val="DADADA"/>
        </a:accent4>
        <a:accent5>
          <a:srgbClr val="B8AAE2"/>
        </a:accent5>
        <a:accent6>
          <a:srgbClr val="008AB9"/>
        </a:accent6>
        <a:hlink>
          <a:srgbClr val="CC66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1105</TotalTime>
  <Words>2224</Words>
  <Application>Microsoft Office PowerPoint</Application>
  <PresentationFormat>On-screen Show (4:3)</PresentationFormat>
  <Paragraphs>372</Paragraphs>
  <Slides>31</Slides>
  <Notes>23</Notes>
  <HiddenSlides>2</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31</vt:i4>
      </vt:variant>
      <vt:variant>
        <vt:lpstr>Custom Shows</vt:lpstr>
      </vt:variant>
      <vt:variant>
        <vt:i4>1</vt:i4>
      </vt:variant>
    </vt:vector>
  </HeadingPairs>
  <TitlesOfParts>
    <vt:vector size="36" baseType="lpstr">
      <vt:lpstr>Arial</vt:lpstr>
      <vt:lpstr>Times New Roman</vt:lpstr>
      <vt:lpstr>Wingdings</vt:lpstr>
      <vt:lpstr>CPEM2000</vt:lpstr>
      <vt:lpstr>The Path to Aperture Synthesis</vt:lpstr>
      <vt:lpstr>Today we use Aperture Synthesis Images routinely</vt:lpstr>
      <vt:lpstr>Summary</vt:lpstr>
      <vt:lpstr>Deep History</vt:lpstr>
      <vt:lpstr>X-ray Crystallography</vt:lpstr>
      <vt:lpstr>Ratcliffe and Pawsey Cambridge and Sydney</vt:lpstr>
      <vt:lpstr>Ryle and the Cavendish </vt:lpstr>
      <vt:lpstr>Technology 1946</vt:lpstr>
      <vt:lpstr>Cliff Interferometer - 1948</vt:lpstr>
      <vt:lpstr>New Zealand – May 1948</vt:lpstr>
      <vt:lpstr>McCready, Pawsey &amp; Payne-Scott 1947</vt:lpstr>
      <vt:lpstr>Fourier synthesis  at Cambridge</vt:lpstr>
      <vt:lpstr>The Australian arrays</vt:lpstr>
      <vt:lpstr>The US contemplates a National Observatory</vt:lpstr>
      <vt:lpstr>Fourier Transforms - 1953</vt:lpstr>
      <vt:lpstr>Fourier synthesis imaging - 1954</vt:lpstr>
      <vt:lpstr>Christiansen and Warburton first earth rotation synthesis  (1955)</vt:lpstr>
      <vt:lpstr>First earth rotation aperture synthesis image The Sun at 21cm 1955</vt:lpstr>
      <vt:lpstr>Computers and signal processing</vt:lpstr>
      <vt:lpstr>Hogbom and Earth Rotation synthesis</vt:lpstr>
      <vt:lpstr>Ryle &amp; Hewish 1960</vt:lpstr>
      <vt:lpstr>First Cambridge Earth Rotation Synthesis Image</vt:lpstr>
      <vt:lpstr>The Elizabeth Waldram Story</vt:lpstr>
      <vt:lpstr>Cambridge One-Mile Telescope: 1962</vt:lpstr>
      <vt:lpstr>Westerbork: 1970</vt:lpstr>
      <vt:lpstr>Nobel Prize 1974  Sir Martin Ryle</vt:lpstr>
      <vt:lpstr>US Synthesis Telescopes  VLA</vt:lpstr>
      <vt:lpstr>VLA  New Mexico</vt:lpstr>
      <vt:lpstr>Deconvolution</vt:lpstr>
      <vt:lpstr>Self Calibration</vt:lpstr>
      <vt:lpstr>SKA 2020</vt:lpstr>
      <vt:lpstr>Durango</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Aperture Synthesis</dc:title>
  <dc:creator>Ekers, Ron (CASS, Marsfield)</dc:creator>
  <cp:keywords>aperture_synthesis radio_astronomy</cp:keywords>
  <dc:description>Based on Rio and Hewish
Presented at history session, Millerfest, Durango May 2011 - Custom show includes SgrA*</dc:description>
  <cp:lastModifiedBy>Sang Lee</cp:lastModifiedBy>
  <cp:revision>53</cp:revision>
  <dcterms:created xsi:type="dcterms:W3CDTF">2011-05-17T15:37:40Z</dcterms:created>
  <dcterms:modified xsi:type="dcterms:W3CDTF">2016-07-26T02:32:35Z</dcterms:modified>
  <cp:category>talk</cp:category>
</cp:coreProperties>
</file>