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79" r:id="rId3"/>
    <p:sldId id="380" r:id="rId4"/>
    <p:sldId id="381" r:id="rId5"/>
    <p:sldId id="387" r:id="rId6"/>
    <p:sldId id="382" r:id="rId7"/>
    <p:sldId id="383" r:id="rId8"/>
    <p:sldId id="316" r:id="rId9"/>
    <p:sldId id="338" r:id="rId10"/>
    <p:sldId id="373" r:id="rId11"/>
    <p:sldId id="376" r:id="rId12"/>
    <p:sldId id="384" r:id="rId13"/>
    <p:sldId id="385" r:id="rId14"/>
    <p:sldId id="388" r:id="rId15"/>
    <p:sldId id="330" r:id="rId16"/>
    <p:sldId id="386" r:id="rId17"/>
    <p:sldId id="372" r:id="rId18"/>
  </p:sldIdLst>
  <p:sldSz cx="9144000" cy="6858000" type="screen4x3"/>
  <p:notesSz cx="6797675" cy="9926638"/>
  <p:defaultTextStyle>
    <a:defPPr>
      <a:defRPr lang="en-AU"/>
    </a:defPPr>
    <a:lvl1pPr algn="ctr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0000"/>
    <a:srgbClr val="0033CC"/>
    <a:srgbClr val="FFFF00"/>
    <a:srgbClr val="74A18E"/>
    <a:srgbClr val="FFFFCC"/>
    <a:srgbClr val="CCE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462" autoAdjust="0"/>
    <p:restoredTop sz="94556" autoAdjust="0"/>
  </p:normalViewPr>
  <p:slideViewPr>
    <p:cSldViewPr snapToGrid="0">
      <p:cViewPr varScale="1">
        <p:scale>
          <a:sx n="106" d="100"/>
          <a:sy n="106" d="100"/>
        </p:scale>
        <p:origin x="6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AU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AU"/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AU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fld id="{15301236-A647-4C59-9B93-835EBC9D4639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0834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7" tIns="47023" rIns="94047" bIns="47023" numCol="1" anchor="t" anchorCtr="0" compatLnSpc="1">
            <a:prstTxWarp prst="textNoShape">
              <a:avLst/>
            </a:prstTxWarp>
          </a:bodyPr>
          <a:lstStyle>
            <a:lvl1pPr algn="l" defTabSz="939800">
              <a:defRPr sz="1300" b="0">
                <a:solidFill>
                  <a:schemeClr val="tx1"/>
                </a:solidFill>
                <a:effectLst/>
              </a:defRPr>
            </a:lvl1pPr>
          </a:lstStyle>
          <a:p>
            <a:endParaRPr lang="en-A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7" tIns="47023" rIns="94047" bIns="47023" numCol="1" anchor="t" anchorCtr="0" compatLnSpc="1">
            <a:prstTxWarp prst="textNoShape">
              <a:avLst/>
            </a:prstTxWarp>
          </a:bodyPr>
          <a:lstStyle>
            <a:lvl1pPr algn="r" defTabSz="939800">
              <a:defRPr sz="1300" b="0">
                <a:solidFill>
                  <a:schemeClr val="tx1"/>
                </a:solidFill>
                <a:effectLst/>
              </a:defRPr>
            </a:lvl1pPr>
          </a:lstStyle>
          <a:p>
            <a:endParaRPr lang="en-A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7" tIns="47023" rIns="94047" bIns="47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7" tIns="47023" rIns="94047" bIns="47023" numCol="1" anchor="b" anchorCtr="0" compatLnSpc="1">
            <a:prstTxWarp prst="textNoShape">
              <a:avLst/>
            </a:prstTxWarp>
          </a:bodyPr>
          <a:lstStyle>
            <a:lvl1pPr algn="l" defTabSz="939800">
              <a:defRPr sz="1300" b="0">
                <a:solidFill>
                  <a:schemeClr val="tx1"/>
                </a:solidFill>
                <a:effectLst/>
              </a:defRPr>
            </a:lvl1pPr>
          </a:lstStyle>
          <a:p>
            <a:endParaRPr lang="en-A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7" tIns="47023" rIns="94047" bIns="47023" numCol="1" anchor="b" anchorCtr="0" compatLnSpc="1">
            <a:prstTxWarp prst="textNoShape">
              <a:avLst/>
            </a:prstTxWarp>
          </a:bodyPr>
          <a:lstStyle>
            <a:lvl1pPr algn="r" defTabSz="939800">
              <a:defRPr sz="1300" b="0">
                <a:solidFill>
                  <a:schemeClr val="tx1"/>
                </a:solidFill>
                <a:effectLst/>
              </a:defRPr>
            </a:lvl1pPr>
          </a:lstStyle>
          <a:p>
            <a:fld id="{8416377C-58C7-4821-A59B-ACFE1AC6465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0130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BE4F9-8E5C-447B-80D7-2CDBA1F3802D}" type="slidenum">
              <a:rPr lang="en-AU"/>
              <a:pPr/>
              <a:t>4</a:t>
            </a:fld>
            <a:endParaRPr lang="en-A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2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5" name="Picture 21" descr="PowerPointTemplateImage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688" y="0"/>
            <a:ext cx="8088312" cy="531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38" name="Group 66"/>
          <p:cNvGrpSpPr>
            <a:grpSpLocks/>
          </p:cNvGrpSpPr>
          <p:nvPr/>
        </p:nvGrpSpPr>
        <p:grpSpPr bwMode="auto">
          <a:xfrm>
            <a:off x="-6350" y="-12700"/>
            <a:ext cx="9150350" cy="6883400"/>
            <a:chOff x="-4" y="-8"/>
            <a:chExt cx="5764" cy="4336"/>
          </a:xfrm>
        </p:grpSpPr>
        <p:grpSp>
          <p:nvGrpSpPr>
            <p:cNvPr id="3105" name="Group 33"/>
            <p:cNvGrpSpPr>
              <a:grpSpLocks/>
            </p:cNvGrpSpPr>
            <p:nvPr userDrawn="1"/>
          </p:nvGrpSpPr>
          <p:grpSpPr bwMode="auto">
            <a:xfrm>
              <a:off x="-4" y="0"/>
              <a:ext cx="855" cy="2387"/>
              <a:chOff x="0" y="0"/>
              <a:chExt cx="855" cy="2387"/>
            </a:xfrm>
          </p:grpSpPr>
          <p:sp>
            <p:nvSpPr>
              <p:cNvPr id="3106" name="AutoShape 34"/>
              <p:cNvSpPr>
                <a:spLocks noChangeArrowheads="1"/>
              </p:cNvSpPr>
              <p:nvPr userDrawn="1"/>
            </p:nvSpPr>
            <p:spPr bwMode="auto">
              <a:xfrm>
                <a:off x="16" y="0"/>
                <a:ext cx="839" cy="2387"/>
              </a:xfrm>
              <a:prstGeom prst="parallelogram">
                <a:avLst>
                  <a:gd name="adj" fmla="val 25028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107" name="Rectangle 35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385" cy="23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3118" name="Line 46"/>
            <p:cNvSpPr>
              <a:spLocks noChangeShapeType="1"/>
            </p:cNvSpPr>
            <p:nvPr userDrawn="1"/>
          </p:nvSpPr>
          <p:spPr bwMode="auto">
            <a:xfrm>
              <a:off x="540" y="3409"/>
              <a:ext cx="522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pic>
          <p:nvPicPr>
            <p:cNvPr id="3124" name="Picture 52" descr="20070618_csiro702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48" y="3674"/>
              <a:ext cx="420" cy="504"/>
            </a:xfrm>
            <a:prstGeom prst="rect">
              <a:avLst/>
            </a:prstGeom>
            <a:noFill/>
          </p:spPr>
        </p:pic>
        <p:pic>
          <p:nvPicPr>
            <p:cNvPr id="3128" name="Picture 56" descr="title_slide_nolineslr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8672" r="139"/>
            <a:stretch>
              <a:fillRect/>
            </a:stretch>
          </p:blipFill>
          <p:spPr bwMode="auto">
            <a:xfrm>
              <a:off x="-3" y="2386"/>
              <a:ext cx="5763" cy="1011"/>
            </a:xfrm>
            <a:prstGeom prst="rect">
              <a:avLst/>
            </a:prstGeom>
            <a:noFill/>
          </p:spPr>
        </p:pic>
        <p:sp>
          <p:nvSpPr>
            <p:cNvPr id="3131" name="Line 59"/>
            <p:cNvSpPr>
              <a:spLocks noChangeShapeType="1"/>
            </p:cNvSpPr>
            <p:nvPr userDrawn="1"/>
          </p:nvSpPr>
          <p:spPr bwMode="auto">
            <a:xfrm>
              <a:off x="0" y="3237"/>
              <a:ext cx="56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grpSp>
          <p:nvGrpSpPr>
            <p:cNvPr id="3109" name="Group 37"/>
            <p:cNvGrpSpPr>
              <a:grpSpLocks/>
            </p:cNvGrpSpPr>
            <p:nvPr userDrawn="1"/>
          </p:nvGrpSpPr>
          <p:grpSpPr bwMode="auto">
            <a:xfrm>
              <a:off x="409" y="-8"/>
              <a:ext cx="259" cy="4336"/>
              <a:chOff x="409" y="-1"/>
              <a:chExt cx="259" cy="4331"/>
            </a:xfrm>
          </p:grpSpPr>
          <p:sp>
            <p:nvSpPr>
              <p:cNvPr id="3110" name="Line 38"/>
              <p:cNvSpPr>
                <a:spLocks noChangeShapeType="1"/>
              </p:cNvSpPr>
              <p:nvPr userDrawn="1"/>
            </p:nvSpPr>
            <p:spPr bwMode="auto">
              <a:xfrm rot="286749" flipH="1">
                <a:off x="651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111" name="Line 39"/>
              <p:cNvSpPr>
                <a:spLocks noChangeShapeType="1"/>
              </p:cNvSpPr>
              <p:nvPr userDrawn="1"/>
            </p:nvSpPr>
            <p:spPr bwMode="auto">
              <a:xfrm rot="286749" flipH="1">
                <a:off x="569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112" name="Line 40"/>
              <p:cNvSpPr>
                <a:spLocks noChangeShapeType="1"/>
              </p:cNvSpPr>
              <p:nvPr userDrawn="1"/>
            </p:nvSpPr>
            <p:spPr bwMode="auto">
              <a:xfrm rot="286749" flipH="1">
                <a:off x="609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113" name="Line 41"/>
              <p:cNvSpPr>
                <a:spLocks noChangeShapeType="1"/>
              </p:cNvSpPr>
              <p:nvPr userDrawn="1"/>
            </p:nvSpPr>
            <p:spPr bwMode="auto">
              <a:xfrm rot="286749" flipH="1">
                <a:off x="529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114" name="Line 42"/>
              <p:cNvSpPr>
                <a:spLocks noChangeShapeType="1"/>
              </p:cNvSpPr>
              <p:nvPr userDrawn="1"/>
            </p:nvSpPr>
            <p:spPr bwMode="auto">
              <a:xfrm rot="286749" flipH="1">
                <a:off x="447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115" name="Line 43"/>
              <p:cNvSpPr>
                <a:spLocks noChangeShapeType="1"/>
              </p:cNvSpPr>
              <p:nvPr userDrawn="1"/>
            </p:nvSpPr>
            <p:spPr bwMode="auto">
              <a:xfrm rot="286749" flipH="1">
                <a:off x="487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116" name="Line 44"/>
              <p:cNvSpPr>
                <a:spLocks noChangeShapeType="1"/>
              </p:cNvSpPr>
              <p:nvPr userDrawn="1"/>
            </p:nvSpPr>
            <p:spPr bwMode="auto">
              <a:xfrm rot="286749" flipH="1">
                <a:off x="409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4076700"/>
            <a:ext cx="7343775" cy="1008063"/>
          </a:xfrm>
        </p:spPr>
        <p:txBody>
          <a:bodyPr tIns="0"/>
          <a:lstStyle>
            <a:lvl1pPr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661025"/>
            <a:ext cx="3952875" cy="1008063"/>
          </a:xfrm>
        </p:spPr>
        <p:txBody>
          <a:bodyPr anchor="b"/>
          <a:lstStyle>
            <a:lvl1pPr marL="0" indent="0">
              <a:buFontTx/>
              <a:buNone/>
              <a:defRPr sz="1600" b="1">
                <a:solidFill>
                  <a:srgbClr val="0099CC"/>
                </a:solidFill>
              </a:defRPr>
            </a:lvl1pPr>
          </a:lstStyle>
          <a:p>
            <a:r>
              <a:rPr lang="en-AU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938" y="80963"/>
            <a:ext cx="1835150" cy="6227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3313" y="80963"/>
            <a:ext cx="5356225" cy="6227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03313" y="80963"/>
            <a:ext cx="7343775" cy="900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03313" y="1385888"/>
            <a:ext cx="3595687" cy="2384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1400" y="1385888"/>
            <a:ext cx="3595688" cy="2384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03313" y="3922713"/>
            <a:ext cx="3595687" cy="23860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1400" y="3922713"/>
            <a:ext cx="3595688" cy="23860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3" y="80963"/>
            <a:ext cx="7343775" cy="900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03313" y="1385888"/>
            <a:ext cx="3595687" cy="4922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1400" y="1385888"/>
            <a:ext cx="3595688" cy="4922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SKANZ Conference, Feb 2012</a:t>
            </a:r>
            <a:endParaRPr lang="en-AU" sz="9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SKANZ Conference, Feb 2012</a:t>
            </a:r>
            <a:endParaRPr lang="en-AU" sz="9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1385888"/>
            <a:ext cx="3595687" cy="4922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1400" y="1385888"/>
            <a:ext cx="3595688" cy="4922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SKANZ Conference, Feb 2012</a:t>
            </a:r>
            <a:endParaRPr lang="en-AU" sz="9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SKANZ Conference, Feb 2012</a:t>
            </a:r>
            <a:endParaRPr lang="en-AU" sz="9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SKANZ Conference, Feb 2012</a:t>
            </a:r>
            <a:endParaRPr lang="en-AU" sz="9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SKANZ Conference, Feb 2012</a:t>
            </a:r>
            <a:endParaRPr lang="en-AU" sz="9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SKANZ Conference, Feb 2012</a:t>
            </a:r>
            <a:endParaRPr lang="en-AU" sz="9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SKANZ Conference, Feb 2012</a:t>
            </a:r>
            <a:endParaRPr lang="en-AU" sz="9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3" name="Group 39"/>
          <p:cNvGrpSpPr>
            <a:grpSpLocks/>
          </p:cNvGrpSpPr>
          <p:nvPr/>
        </p:nvGrpSpPr>
        <p:grpSpPr bwMode="auto">
          <a:xfrm>
            <a:off x="0" y="-19050"/>
            <a:ext cx="9144000" cy="6889750"/>
            <a:chOff x="0" y="-12"/>
            <a:chExt cx="5760" cy="4340"/>
          </a:xfrm>
        </p:grpSpPr>
        <p:pic>
          <p:nvPicPr>
            <p:cNvPr id="1053" name="Picture 29" descr="text_slide_nolines_070618"/>
            <p:cNvPicPr>
              <a:picLocks noChangeAspect="1" noChangeArrowheads="1"/>
            </p:cNvPicPr>
            <p:nvPr/>
          </p:nvPicPr>
          <p:blipFill>
            <a:blip r:embed="rId15" cstate="print"/>
            <a:srcRect t="11275" r="476"/>
            <a:stretch>
              <a:fillRect/>
            </a:stretch>
          </p:blipFill>
          <p:spPr bwMode="auto">
            <a:xfrm>
              <a:off x="0" y="0"/>
              <a:ext cx="5760" cy="724"/>
            </a:xfrm>
            <a:prstGeom prst="rect">
              <a:avLst/>
            </a:prstGeom>
            <a:noFill/>
          </p:spPr>
        </p:pic>
        <p:grpSp>
          <p:nvGrpSpPr>
            <p:cNvPr id="1045" name="Group 21"/>
            <p:cNvGrpSpPr>
              <a:grpSpLocks/>
            </p:cNvGrpSpPr>
            <p:nvPr/>
          </p:nvGrpSpPr>
          <p:grpSpPr bwMode="auto">
            <a:xfrm>
              <a:off x="84" y="-12"/>
              <a:ext cx="259" cy="4340"/>
              <a:chOff x="409" y="-1"/>
              <a:chExt cx="259" cy="4331"/>
            </a:xfrm>
          </p:grpSpPr>
          <p:sp>
            <p:nvSpPr>
              <p:cNvPr id="1046" name="Line 22"/>
              <p:cNvSpPr>
                <a:spLocks noChangeShapeType="1"/>
              </p:cNvSpPr>
              <p:nvPr/>
            </p:nvSpPr>
            <p:spPr bwMode="auto">
              <a:xfrm rot="286749" flipH="1">
                <a:off x="651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47" name="Line 23"/>
              <p:cNvSpPr>
                <a:spLocks noChangeShapeType="1"/>
              </p:cNvSpPr>
              <p:nvPr/>
            </p:nvSpPr>
            <p:spPr bwMode="auto">
              <a:xfrm rot="286749" flipH="1">
                <a:off x="569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auto">
              <a:xfrm rot="286749" flipH="1">
                <a:off x="609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49" name="Line 25"/>
              <p:cNvSpPr>
                <a:spLocks noChangeShapeType="1"/>
              </p:cNvSpPr>
              <p:nvPr/>
            </p:nvSpPr>
            <p:spPr bwMode="auto">
              <a:xfrm rot="286749" flipH="1">
                <a:off x="529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50" name="Line 26"/>
              <p:cNvSpPr>
                <a:spLocks noChangeShapeType="1"/>
              </p:cNvSpPr>
              <p:nvPr/>
            </p:nvSpPr>
            <p:spPr bwMode="auto">
              <a:xfrm rot="286749" flipH="1">
                <a:off x="447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auto">
              <a:xfrm rot="286749" flipH="1">
                <a:off x="487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52" name="Line 28"/>
              <p:cNvSpPr>
                <a:spLocks noChangeShapeType="1"/>
              </p:cNvSpPr>
              <p:nvPr/>
            </p:nvSpPr>
            <p:spPr bwMode="auto">
              <a:xfrm rot="286749" flipH="1">
                <a:off x="409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pic>
          <p:nvPicPr>
            <p:cNvPr id="1060" name="Picture 36" descr="20070618_csiro702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341" y="3989"/>
              <a:ext cx="204" cy="245"/>
            </a:xfrm>
            <a:prstGeom prst="rect">
              <a:avLst/>
            </a:prstGeom>
            <a:noFill/>
          </p:spPr>
        </p:pic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3313" y="80963"/>
            <a:ext cx="73437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3313" y="1385888"/>
            <a:ext cx="7343775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96435" y="6600825"/>
            <a:ext cx="73437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AU" dirty="0" smtClean="0"/>
              <a:t>CSIRO.</a:t>
            </a:r>
            <a:r>
              <a:rPr lang="en-AU" b="0" dirty="0" smtClean="0">
                <a:solidFill>
                  <a:schemeClr val="tx1"/>
                </a:solidFill>
              </a:rPr>
              <a:t> SKANZ Conference, Feb 2012</a:t>
            </a:r>
            <a:endParaRPr lang="en-AU" sz="900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180975" indent="-180975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38163" indent="-1778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893763" indent="-176213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257300" indent="-180975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4pPr>
      <a:lvl5pPr marL="1617663" indent="-180975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74863" indent="-180975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32063" indent="-180975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89263" indent="-180975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46463" indent="-180975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0638" y="3851275"/>
            <a:ext cx="7085012" cy="887413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Phased Array Feeds</a:t>
            </a:r>
            <a:endParaRPr lang="en-A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4738" y="5402263"/>
            <a:ext cx="6861175" cy="712787"/>
          </a:xfrm>
        </p:spPr>
        <p:txBody>
          <a:bodyPr anchor="t" anchorCtr="0"/>
          <a:lstStyle/>
          <a:p>
            <a:pPr>
              <a:spcBef>
                <a:spcPct val="0"/>
              </a:spcBef>
            </a:pPr>
            <a:r>
              <a:rPr lang="en-US" altLang="zh-CN" sz="1400" b="0" dirty="0">
                <a:solidFill>
                  <a:schemeClr val="accent1"/>
                </a:solidFill>
                <a:ea typeface="SimSun" pitchFamily="2" charset="-122"/>
              </a:rPr>
              <a:t>J</a:t>
            </a:r>
            <a:r>
              <a:rPr lang="en-US" altLang="zh-CN" sz="1400" b="0" dirty="0" smtClean="0">
                <a:solidFill>
                  <a:schemeClr val="accent1"/>
                </a:solidFill>
                <a:ea typeface="SimSun" pitchFamily="2" charset="-122"/>
              </a:rPr>
              <a:t>ohn O’Sullivan</a:t>
            </a:r>
            <a:endParaRPr lang="en-AU" sz="1400" b="0" dirty="0">
              <a:solidFill>
                <a:schemeClr val="accent1"/>
              </a:solidFill>
            </a:endParaRPr>
          </a:p>
        </p:txBody>
      </p:sp>
      <p:sp>
        <p:nvSpPr>
          <p:cNvPr id="2110" name="Text Box 62"/>
          <p:cNvSpPr txBox="1">
            <a:spLocks noChangeArrowheads="1"/>
          </p:cNvSpPr>
          <p:nvPr/>
        </p:nvSpPr>
        <p:spPr bwMode="auto">
          <a:xfrm>
            <a:off x="1181100" y="4738688"/>
            <a:ext cx="7461250" cy="3667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AU" dirty="0" smtClean="0">
                <a:effectLst/>
              </a:rPr>
              <a:t>SKANZ 2012</a:t>
            </a:r>
            <a:endParaRPr lang="en-AU" dirty="0">
              <a:effectLst/>
            </a:endParaRPr>
          </a:p>
        </p:txBody>
      </p:sp>
      <p:sp>
        <p:nvSpPr>
          <p:cNvPr id="2111" name="Text Box 63"/>
          <p:cNvSpPr txBox="1">
            <a:spLocks noChangeArrowheads="1"/>
          </p:cNvSpPr>
          <p:nvPr/>
        </p:nvSpPr>
        <p:spPr bwMode="auto">
          <a:xfrm>
            <a:off x="1419225" y="6218238"/>
            <a:ext cx="7040563" cy="2746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AU" sz="1200" b="0" i="1" dirty="0" smtClean="0">
                <a:solidFill>
                  <a:schemeClr val="accent1"/>
                </a:solidFill>
                <a:effectLst/>
              </a:rPr>
              <a:t>CSIRO </a:t>
            </a:r>
            <a:r>
              <a:rPr lang="en-AU" sz="1200" b="0" i="1" dirty="0">
                <a:solidFill>
                  <a:schemeClr val="accent1"/>
                </a:solidFill>
                <a:effectLst/>
              </a:rPr>
              <a:t>Astronomy and Space Science</a:t>
            </a:r>
            <a:r>
              <a:rPr lang="en-AU" sz="1200" b="0" i="1" dirty="0" smtClean="0">
                <a:solidFill>
                  <a:schemeClr val="accent1"/>
                </a:solidFill>
                <a:effectLst/>
              </a:rPr>
              <a:t>,</a:t>
            </a:r>
            <a:endParaRPr lang="en-AU" sz="1200" b="0" i="1" dirty="0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ASKAP Low-noise amplifier</a:t>
            </a:r>
          </a:p>
        </p:txBody>
      </p:sp>
      <p:graphicFrame>
        <p:nvGraphicFramePr>
          <p:cNvPr id="215043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506413" y="4371975"/>
          <a:ext cx="4335462" cy="185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44" name="Visio" r:id="rId3" imgW="4185842" imgH="1789410" progId="">
                  <p:embed/>
                </p:oleObj>
              </mc:Choice>
              <mc:Fallback>
                <p:oleObj name="Visio" r:id="rId3" imgW="4185842" imgH="178941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4371975"/>
                        <a:ext cx="4335462" cy="1852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448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757238" y="1150938"/>
            <a:ext cx="3603625" cy="3113087"/>
          </a:xfrm>
          <a:prstGeom prst="rect">
            <a:avLst/>
          </a:prstGeom>
          <a:solidFill>
            <a:schemeClr val="bg1"/>
          </a:solidFill>
          <a:ln w="28448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 algn="l">
              <a:buFontTx/>
              <a:buChar char="•"/>
            </a:pPr>
            <a:r>
              <a:rPr lang="en-AU" b="0">
                <a:solidFill>
                  <a:schemeClr val="accent1"/>
                </a:solidFill>
                <a:effectLst/>
              </a:rPr>
              <a:t>Design frequency range:</a:t>
            </a:r>
          </a:p>
          <a:p>
            <a:pPr marL="355600" lvl="1" algn="l"/>
            <a:r>
              <a:rPr lang="en-AU" b="0">
                <a:solidFill>
                  <a:schemeClr val="tx1"/>
                </a:solidFill>
                <a:effectLst/>
              </a:rPr>
              <a:t>0.7 – 1.8 GHz</a:t>
            </a:r>
          </a:p>
          <a:p>
            <a:pPr marL="176213" indent="-176213" algn="l">
              <a:buFontTx/>
              <a:buChar char="•"/>
            </a:pPr>
            <a:r>
              <a:rPr lang="en-AU" b="0">
                <a:solidFill>
                  <a:schemeClr val="accent1"/>
                </a:solidFill>
                <a:effectLst/>
              </a:rPr>
              <a:t>Design system impedance at input : </a:t>
            </a:r>
          </a:p>
          <a:p>
            <a:pPr marL="355600" lvl="1" algn="l"/>
            <a:r>
              <a:rPr lang="en-AU" b="0">
                <a:solidFill>
                  <a:schemeClr val="tx1"/>
                </a:solidFill>
                <a:effectLst/>
              </a:rPr>
              <a:t>300 </a:t>
            </a:r>
            <a:r>
              <a:rPr lang="el-GR" b="0">
                <a:solidFill>
                  <a:schemeClr val="tx1"/>
                </a:solidFill>
                <a:effectLst/>
              </a:rPr>
              <a:t>Ω</a:t>
            </a:r>
            <a:r>
              <a:rPr lang="en-AU" b="0">
                <a:solidFill>
                  <a:schemeClr val="tx1"/>
                </a:solidFill>
                <a:effectLst/>
              </a:rPr>
              <a:t> (differential)</a:t>
            </a:r>
          </a:p>
          <a:p>
            <a:pPr marL="176213" indent="-176213" algn="l">
              <a:buFontTx/>
              <a:buChar char="•"/>
            </a:pPr>
            <a:r>
              <a:rPr lang="en-AU" b="0">
                <a:solidFill>
                  <a:schemeClr val="accent1"/>
                </a:solidFill>
                <a:effectLst/>
              </a:rPr>
              <a:t>Low noise transistors: </a:t>
            </a:r>
          </a:p>
          <a:p>
            <a:pPr marL="355600" lvl="1" algn="l"/>
            <a:r>
              <a:rPr lang="en-AU" b="0">
                <a:solidFill>
                  <a:schemeClr val="tx1"/>
                </a:solidFill>
                <a:effectLst/>
              </a:rPr>
              <a:t>Avago ATF 35143 </a:t>
            </a:r>
          </a:p>
          <a:p>
            <a:pPr marL="176213" indent="-176213" algn="l">
              <a:buFontTx/>
              <a:buChar char="•"/>
            </a:pPr>
            <a:r>
              <a:rPr lang="en-AU" b="0">
                <a:solidFill>
                  <a:schemeClr val="accent1"/>
                </a:solidFill>
                <a:effectLst/>
              </a:rPr>
              <a:t>Two stages of gain</a:t>
            </a:r>
          </a:p>
          <a:p>
            <a:pPr marL="355600" lvl="1" algn="l"/>
            <a:r>
              <a:rPr lang="en-AU" b="0">
                <a:solidFill>
                  <a:schemeClr val="tx1"/>
                </a:solidFill>
                <a:effectLst/>
              </a:rPr>
              <a:t>Configured as two independent amplifiers with a single (difference) output</a:t>
            </a:r>
          </a:p>
        </p:txBody>
      </p:sp>
      <p:grpSp>
        <p:nvGrpSpPr>
          <p:cNvPr id="215045" name="Group 5"/>
          <p:cNvGrpSpPr>
            <a:grpSpLocks/>
          </p:cNvGrpSpPr>
          <p:nvPr/>
        </p:nvGrpSpPr>
        <p:grpSpPr bwMode="auto">
          <a:xfrm>
            <a:off x="501650" y="4219575"/>
            <a:ext cx="4343400" cy="2233613"/>
            <a:chOff x="316" y="2658"/>
            <a:chExt cx="2736" cy="1407"/>
          </a:xfrm>
        </p:grpSpPr>
        <p:sp>
          <p:nvSpPr>
            <p:cNvPr id="215046" name="Rectangle 6"/>
            <p:cNvSpPr>
              <a:spLocks noChangeArrowheads="1"/>
            </p:cNvSpPr>
            <p:nvPr/>
          </p:nvSpPr>
          <p:spPr bwMode="auto">
            <a:xfrm>
              <a:off x="316" y="2658"/>
              <a:ext cx="2736" cy="1407"/>
            </a:xfrm>
            <a:prstGeom prst="rect">
              <a:avLst/>
            </a:prstGeom>
            <a:solidFill>
              <a:schemeClr val="bg1"/>
            </a:solidFill>
            <a:ln w="28448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15047" name="Rectangle 7"/>
            <p:cNvSpPr>
              <a:spLocks noChangeArrowheads="1"/>
            </p:cNvSpPr>
            <p:nvPr/>
          </p:nvSpPr>
          <p:spPr bwMode="auto">
            <a:xfrm>
              <a:off x="480" y="2659"/>
              <a:ext cx="2470" cy="1067"/>
            </a:xfrm>
            <a:prstGeom prst="rect">
              <a:avLst/>
            </a:prstGeom>
            <a:solidFill>
              <a:schemeClr val="bg1"/>
            </a:solidFill>
            <a:ln w="28448" algn="ctr">
              <a:noFill/>
              <a:miter lim="800000"/>
              <a:headEnd/>
              <a:tailEnd/>
            </a:ln>
            <a:effectLst/>
          </p:spPr>
          <p:txBody>
            <a:bodyPr tIns="0">
              <a:spAutoFit/>
            </a:bodyPr>
            <a:lstStyle/>
            <a:p>
              <a:pPr marL="176213" indent="-176213" algn="l">
                <a:buFontTx/>
                <a:buChar char="•"/>
              </a:pPr>
              <a:r>
                <a:rPr lang="en-AU" b="0">
                  <a:solidFill>
                    <a:schemeClr val="accent1"/>
                  </a:solidFill>
                  <a:effectLst/>
                </a:rPr>
                <a:t>Gain: </a:t>
              </a:r>
            </a:p>
            <a:p>
              <a:pPr marL="355600" lvl="1" algn="l"/>
              <a:r>
                <a:rPr lang="en-AU" b="0">
                  <a:solidFill>
                    <a:schemeClr val="tx1"/>
                  </a:solidFill>
                  <a:effectLst/>
                </a:rPr>
                <a:t>28 dB</a:t>
              </a:r>
            </a:p>
            <a:p>
              <a:pPr marL="176213" indent="-176213" algn="l">
                <a:buFontTx/>
                <a:buChar char="•"/>
              </a:pPr>
              <a:r>
                <a:rPr lang="en-AU" b="0">
                  <a:solidFill>
                    <a:schemeClr val="accent1"/>
                  </a:solidFill>
                  <a:effectLst/>
                </a:rPr>
                <a:t>Noise temperature:</a:t>
              </a:r>
            </a:p>
            <a:p>
              <a:pPr marL="355600" lvl="1" algn="l"/>
              <a:r>
                <a:rPr lang="en-AU" b="0">
                  <a:solidFill>
                    <a:schemeClr val="tx1"/>
                  </a:solidFill>
                  <a:effectLst/>
                </a:rPr>
                <a:t>40 – 60 Kelvin     </a:t>
              </a:r>
              <a:br>
                <a:rPr lang="en-AU" b="0">
                  <a:solidFill>
                    <a:schemeClr val="tx1"/>
                  </a:solidFill>
                  <a:effectLst/>
                </a:rPr>
              </a:br>
              <a:r>
                <a:rPr lang="en-AU" b="0">
                  <a:solidFill>
                    <a:schemeClr val="tx1"/>
                  </a:solidFill>
                  <a:effectLst/>
                </a:rPr>
                <a:t>(measured in a 300 </a:t>
              </a:r>
              <a:r>
                <a:rPr lang="el-GR" b="0">
                  <a:solidFill>
                    <a:schemeClr val="tx1"/>
                  </a:solidFill>
                  <a:effectLst/>
                </a:rPr>
                <a:t>Ω</a:t>
              </a:r>
              <a:r>
                <a:rPr lang="en-AU" b="0">
                  <a:solidFill>
                    <a:schemeClr val="tx1"/>
                  </a:solidFill>
                  <a:effectLst/>
                </a:rPr>
                <a:t> differential system impedance)</a:t>
              </a:r>
              <a:endParaRPr lang="en-US" b="0">
                <a:solidFill>
                  <a:schemeClr val="tx1"/>
                </a:solidFill>
                <a:effectLst/>
              </a:endParaRPr>
            </a:p>
          </p:txBody>
        </p:sp>
      </p:grpSp>
      <p:pic>
        <p:nvPicPr>
          <p:cNvPr id="215048" name="Picture 8" descr="F22LN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183188" y="1014413"/>
            <a:ext cx="3960812" cy="3198812"/>
          </a:xfrm>
          <a:noFill/>
          <a:ln/>
        </p:spPr>
      </p:pic>
      <p:pic>
        <p:nvPicPr>
          <p:cNvPr id="21505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6613" y="4232275"/>
            <a:ext cx="4440237" cy="26257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96435" y="6600825"/>
            <a:ext cx="7343775" cy="257175"/>
          </a:xfrm>
        </p:spPr>
        <p:txBody>
          <a:bodyPr/>
          <a:lstStyle/>
          <a:p>
            <a:r>
              <a:rPr lang="en-AU"/>
              <a:t>CSIRO.</a:t>
            </a:r>
            <a:r>
              <a:rPr lang="en-AU" b="0">
                <a:solidFill>
                  <a:schemeClr val="tx1"/>
                </a:solidFill>
              </a:rPr>
              <a:t>  </a:t>
            </a:r>
            <a:r>
              <a:rPr lang="en-AU" sz="900" b="0">
                <a:solidFill>
                  <a:schemeClr val="tx1"/>
                </a:solidFill>
              </a:rPr>
              <a:t>Asia Pacific Microwave Conference  5-8 December, 2011</a:t>
            </a:r>
          </a:p>
        </p:txBody>
      </p:sp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2236788" y="1619250"/>
            <a:ext cx="788987" cy="1468438"/>
          </a:xfrm>
          <a:prstGeom prst="rect">
            <a:avLst/>
          </a:prstGeom>
          <a:solidFill>
            <a:srgbClr val="FFFF00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3417888" y="1598613"/>
            <a:ext cx="2381250" cy="1512887"/>
          </a:xfrm>
          <a:prstGeom prst="rect">
            <a:avLst/>
          </a:prstGeom>
          <a:solidFill>
            <a:srgbClr val="FFFF00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ASKAP Receiver Electronics</a:t>
            </a:r>
          </a:p>
        </p:txBody>
      </p:sp>
      <p:pic>
        <p:nvPicPr>
          <p:cNvPr id="2181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8" y="4175125"/>
            <a:ext cx="3848100" cy="2682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pic>
        <p:nvPicPr>
          <p:cNvPr id="2181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563" y="3306763"/>
            <a:ext cx="2557462" cy="1866900"/>
          </a:xfrm>
          <a:prstGeom prst="rect">
            <a:avLst/>
          </a:prstGeom>
          <a:solidFill>
            <a:schemeClr val="bg1"/>
          </a:solidFill>
          <a:ln w="50800" algn="ctr">
            <a:noFill/>
            <a:miter lim="800000"/>
            <a:headEnd/>
            <a:tailEnd/>
          </a:ln>
          <a:effectLst/>
        </p:spPr>
      </p:pic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2281238" y="3238500"/>
            <a:ext cx="600075" cy="6905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18120" name="Rectangle 8"/>
          <p:cNvSpPr>
            <a:spLocks noChangeArrowheads="1"/>
          </p:cNvSpPr>
          <p:nvPr/>
        </p:nvSpPr>
        <p:spPr bwMode="auto">
          <a:xfrm>
            <a:off x="1076325" y="1609725"/>
            <a:ext cx="1039813" cy="1468438"/>
          </a:xfrm>
          <a:prstGeom prst="rect">
            <a:avLst/>
          </a:prstGeom>
          <a:solidFill>
            <a:srgbClr val="FFFF00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pic>
        <p:nvPicPr>
          <p:cNvPr id="218121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5688" y="968375"/>
            <a:ext cx="4683125" cy="2157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pic>
        <p:nvPicPr>
          <p:cNvPr id="218122" name="Picture 10" descr="PAF Installation Trip 147"/>
          <p:cNvPicPr>
            <a:picLocks noChangeAspect="1" noChangeArrowheads="1"/>
          </p:cNvPicPr>
          <p:nvPr/>
        </p:nvPicPr>
        <p:blipFill>
          <a:blip r:embed="rId5" cstate="print"/>
          <a:srcRect r="21191"/>
          <a:stretch>
            <a:fillRect/>
          </a:stretch>
        </p:blipFill>
        <p:spPr bwMode="auto">
          <a:xfrm>
            <a:off x="6784975" y="234950"/>
            <a:ext cx="1700213" cy="2874963"/>
          </a:xfrm>
          <a:prstGeom prst="rect">
            <a:avLst/>
          </a:prstGeom>
          <a:noFill/>
          <a:effectLst>
            <a:outerShdw dist="53882" dir="2700000" algn="ctr" rotWithShape="0">
              <a:srgbClr val="808080"/>
            </a:outerShdw>
          </a:effectLst>
        </p:spPr>
      </p:pic>
      <p:pic>
        <p:nvPicPr>
          <p:cNvPr id="218124" name="Picture 12" descr="P10009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50" y="1414463"/>
            <a:ext cx="3898900" cy="5308600"/>
          </a:xfrm>
          <a:prstGeom prst="rect">
            <a:avLst/>
          </a:prstGeom>
          <a:noFill/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218125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08463" y="3379788"/>
            <a:ext cx="4818062" cy="31988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8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 animBg="1"/>
      <p:bldP spid="218114" grpId="1" animBg="1"/>
      <p:bldP spid="218115" grpId="0" animBg="1"/>
      <p:bldP spid="2181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96435" y="6600825"/>
            <a:ext cx="7343775" cy="257175"/>
          </a:xfrm>
        </p:spPr>
        <p:txBody>
          <a:bodyPr/>
          <a:lstStyle/>
          <a:p>
            <a:r>
              <a:rPr lang="en-AU"/>
              <a:t>CSIRO.</a:t>
            </a:r>
            <a:r>
              <a:rPr lang="en-AU" b="0">
                <a:solidFill>
                  <a:schemeClr val="tx1"/>
                </a:solidFill>
              </a:rPr>
              <a:t>  </a:t>
            </a:r>
            <a:r>
              <a:rPr lang="en-AU" sz="900" b="0">
                <a:solidFill>
                  <a:schemeClr val="tx1"/>
                </a:solidFill>
              </a:rPr>
              <a:t>Asia Pacific Microwave Conference  5-8 December, 2011</a:t>
            </a:r>
          </a:p>
        </p:txBody>
      </p:sp>
      <p:sp>
        <p:nvSpPr>
          <p:cNvPr id="185346" name="Footer Placeholder 1"/>
          <p:cNvSpPr txBox="1">
            <a:spLocks noGrp="1"/>
          </p:cNvSpPr>
          <p:nvPr/>
        </p:nvSpPr>
        <p:spPr bwMode="auto">
          <a:xfrm>
            <a:off x="1103313" y="6588125"/>
            <a:ext cx="73437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l"/>
            <a:endParaRPr lang="en-US" sz="800" b="0">
              <a:solidFill>
                <a:schemeClr val="tx1"/>
              </a:solidFill>
              <a:effectLst/>
            </a:endParaRPr>
          </a:p>
        </p:txBody>
      </p:sp>
      <p:pic>
        <p:nvPicPr>
          <p:cNvPr id="185347" name="Picture 2" descr="IMG_453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5063" y="2085975"/>
            <a:ext cx="67564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June 2011: First </a:t>
            </a:r>
            <a:r>
              <a:rPr lang="en-AU" dirty="0" smtClean="0"/>
              <a:t>results –aperture array</a:t>
            </a:r>
            <a:endParaRPr lang="en-AU" dirty="0"/>
          </a:p>
        </p:txBody>
      </p:sp>
      <p:sp>
        <p:nvSpPr>
          <p:cNvPr id="1853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103313" y="1319213"/>
            <a:ext cx="7343775" cy="665162"/>
          </a:xfrm>
        </p:spPr>
        <p:txBody>
          <a:bodyPr/>
          <a:lstStyle/>
          <a:p>
            <a:r>
              <a:rPr lang="en-AU" dirty="0"/>
              <a:t>Ground-based aperture array measurements</a:t>
            </a:r>
          </a:p>
          <a:p>
            <a:pPr lvl="1"/>
            <a:r>
              <a:rPr lang="en-AU" dirty="0"/>
              <a:t>Y-factor measured with Cold sky and Hot </a:t>
            </a:r>
            <a:r>
              <a:rPr lang="en-AU" dirty="0" smtClean="0"/>
              <a:t>load + all correlations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8" name="Picture 2"/>
          <p:cNvPicPr>
            <a:picLocks noChangeAspect="1" noChangeArrowheads="1"/>
          </p:cNvPicPr>
          <p:nvPr/>
        </p:nvPicPr>
        <p:blipFill>
          <a:blip r:embed="rId2" cstate="print"/>
          <a:srcRect l="5400" r="8760" b="3514"/>
          <a:stretch>
            <a:fillRect/>
          </a:stretch>
        </p:blipFill>
        <p:spPr bwMode="auto">
          <a:xfrm>
            <a:off x="3600450" y="1162050"/>
            <a:ext cx="554355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June 2011: First </a:t>
            </a:r>
            <a:r>
              <a:rPr lang="en-AU" dirty="0" smtClean="0"/>
              <a:t>results – aperture array</a:t>
            </a:r>
            <a:endParaRPr lang="en-AU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935163"/>
            <a:ext cx="3143250" cy="4922837"/>
          </a:xfrm>
        </p:spPr>
        <p:txBody>
          <a:bodyPr/>
          <a:lstStyle/>
          <a:p>
            <a:r>
              <a:rPr lang="en-AU" sz="1600" dirty="0" err="1"/>
              <a:t>Boresight</a:t>
            </a:r>
            <a:r>
              <a:rPr lang="en-AU" sz="1600" dirty="0"/>
              <a:t> </a:t>
            </a:r>
            <a:r>
              <a:rPr lang="en-AU" sz="1600" dirty="0" err="1"/>
              <a:t>beamformed</a:t>
            </a:r>
            <a:r>
              <a:rPr lang="en-AU" sz="1600" dirty="0"/>
              <a:t> noise contribution</a:t>
            </a:r>
            <a:r>
              <a:rPr lang="en-US" sz="1600" dirty="0"/>
              <a:t> from the PAF </a:t>
            </a:r>
            <a:br>
              <a:rPr lang="en-US" sz="1600" dirty="0"/>
            </a:br>
            <a:r>
              <a:rPr lang="en-US" sz="1600" dirty="0"/>
              <a:t>&lt;  50 </a:t>
            </a:r>
            <a:r>
              <a:rPr lang="en-AU" sz="1600" dirty="0"/>
              <a:t>Kelvin (0.75 - 1.2 GHz)   </a:t>
            </a:r>
          </a:p>
          <a:p>
            <a:pPr lvl="1"/>
            <a:r>
              <a:rPr lang="en-AU" sz="1400" dirty="0"/>
              <a:t>This is consistent with best expected performance of the array</a:t>
            </a:r>
          </a:p>
          <a:p>
            <a:r>
              <a:rPr lang="en-AU" sz="1600" dirty="0"/>
              <a:t>Noise </a:t>
            </a:r>
            <a:r>
              <a:rPr lang="en-AU" sz="1600" dirty="0" err="1"/>
              <a:t>increa</a:t>
            </a:r>
            <a:r>
              <a:rPr lang="en-US" sz="1600" dirty="0" err="1"/>
              <a:t>ses</a:t>
            </a:r>
            <a:r>
              <a:rPr lang="en-US" sz="1600" dirty="0"/>
              <a:t> </a:t>
            </a:r>
            <a:r>
              <a:rPr lang="en-AU" sz="1600" dirty="0"/>
              <a:t>significantly </a:t>
            </a:r>
            <a:r>
              <a:rPr lang="en-US" sz="1600" dirty="0"/>
              <a:t>above 1.2 GHz </a:t>
            </a:r>
          </a:p>
          <a:p>
            <a:pPr lvl="1"/>
            <a:r>
              <a:rPr lang="en-AU" sz="1400" dirty="0"/>
              <a:t>Indicating that the co-</a:t>
            </a:r>
            <a:r>
              <a:rPr lang="en-AU" sz="1400" dirty="0" err="1"/>
              <a:t>optimis</a:t>
            </a:r>
            <a:r>
              <a:rPr lang="en-AU" sz="1400" dirty="0"/>
              <a:t>-</a:t>
            </a:r>
            <a:r>
              <a:rPr lang="en-AU" sz="1400" dirty="0" err="1"/>
              <a:t>ation</a:t>
            </a:r>
            <a:r>
              <a:rPr lang="en-AU" sz="1400" dirty="0"/>
              <a:t> needs to be improved in this part of the band.  </a:t>
            </a:r>
          </a:p>
          <a:p>
            <a:r>
              <a:rPr lang="en-AU" sz="1600" dirty="0"/>
              <a:t>Design enhancement is currently </a:t>
            </a:r>
            <a:r>
              <a:rPr lang="en-AU" sz="1600" dirty="0" smtClean="0"/>
              <a:t>nearing test</a:t>
            </a:r>
            <a:endParaRPr lang="en-AU" sz="1600" dirty="0"/>
          </a:p>
          <a:p>
            <a:pPr lvl="1"/>
            <a:r>
              <a:rPr lang="en-AU" sz="1400" dirty="0"/>
              <a:t>So that the receiver noise performance will approach 50 Kelvin across the </a:t>
            </a:r>
            <a:r>
              <a:rPr lang="en-AU" sz="1400" dirty="0" smtClean="0"/>
              <a:t>&lt;0.7</a:t>
            </a:r>
            <a:r>
              <a:rPr lang="en-AU" sz="1400" dirty="0"/>
              <a:t> GHz to 1.8 GHz ASKAP band.</a:t>
            </a:r>
          </a:p>
        </p:txBody>
      </p:sp>
      <p:sp>
        <p:nvSpPr>
          <p:cNvPr id="190469" name="Rectangle 4"/>
          <p:cNvSpPr>
            <a:spLocks noChangeArrowheads="1"/>
          </p:cNvSpPr>
          <p:nvPr/>
        </p:nvSpPr>
        <p:spPr bwMode="auto">
          <a:xfrm>
            <a:off x="3727450" y="5838825"/>
            <a:ext cx="5327650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prstShdw prst="shdw17" dist="35921" dir="2700000">
              <a:srgbClr val="FFFFCC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sz="1200" b="0" i="1">
                <a:solidFill>
                  <a:schemeClr val="accent1"/>
                </a:solidFill>
                <a:effectLst/>
                <a:latin typeface="Times New Roman" pitchFamily="18" charset="0"/>
              </a:rPr>
              <a:t>Sensitivity matching conditions:    Hay, IJMOT Vol.5, No.6, 2010 and ICEAA 2010.</a:t>
            </a:r>
            <a:br>
              <a:rPr lang="en-AU" sz="1200" b="0" i="1">
                <a:solidFill>
                  <a:schemeClr val="accent1"/>
                </a:solidFill>
                <a:effectLst/>
                <a:latin typeface="Times New Roman" pitchFamily="18" charset="0"/>
              </a:rPr>
            </a:br>
            <a:r>
              <a:rPr lang="en-AU" sz="1200" b="0" i="1">
                <a:solidFill>
                  <a:schemeClr val="accent1"/>
                </a:solidFill>
                <a:effectLst/>
                <a:latin typeface="Times New Roman" pitchFamily="18" charset="0"/>
              </a:rPr>
              <a:t>Measurement:  unpublished</a:t>
            </a:r>
          </a:p>
        </p:txBody>
      </p:sp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757238" y="1209675"/>
            <a:ext cx="3227387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sz="20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Ground-based aperture array measurements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C:\bem1\data\SCA1[4,4]_0_eab5070ca5ac24d2edc5aad9f20e7d96\freq[0.7,1.8]_n[12]_loss[0]\D[12]_f2D[0.4]_cen[0,0]_prime\prop[0,0]_poln[1,0]\fig406_Zop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533" y="1063350"/>
            <a:ext cx="6863938" cy="515055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LNA to array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15188" y="5118266"/>
            <a:ext cx="7343775" cy="869826"/>
          </a:xfrm>
        </p:spPr>
        <p:txBody>
          <a:bodyPr/>
          <a:lstStyle/>
          <a:p>
            <a:r>
              <a:rPr lang="en-US" sz="1800" dirty="0" smtClean="0"/>
              <a:t>Measured LNA optimum noise match source load </a:t>
            </a:r>
            <a:r>
              <a:rPr lang="en-US" sz="1800" dirty="0" err="1" smtClean="0"/>
              <a:t>vs</a:t>
            </a:r>
            <a:r>
              <a:rPr lang="en-US" sz="1800" dirty="0" smtClean="0"/>
              <a:t>  active impedance of </a:t>
            </a:r>
            <a:r>
              <a:rPr lang="en-US" sz="1800" dirty="0" err="1" smtClean="0"/>
              <a:t>modelled</a:t>
            </a:r>
            <a:r>
              <a:rPr lang="en-US" sz="1800" dirty="0" smtClean="0"/>
              <a:t> array (current)</a:t>
            </a:r>
          </a:p>
          <a:p>
            <a:r>
              <a:rPr lang="en-US" sz="1800" dirty="0" smtClean="0"/>
              <a:t>Array has active impedance which must be equal to the optimum for the LNA to achieve noise near the best the LNA can achieve</a:t>
            </a:r>
          </a:p>
          <a:p>
            <a:r>
              <a:rPr lang="en-US" sz="1800" dirty="0" smtClean="0"/>
              <a:t>Next version (to be tested shortly) will be much better!</a:t>
            </a:r>
            <a:endParaRPr lang="en-A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96435" y="6600825"/>
            <a:ext cx="7343775" cy="257175"/>
          </a:xfrm>
        </p:spPr>
        <p:txBody>
          <a:bodyPr/>
          <a:lstStyle/>
          <a:p>
            <a:r>
              <a:rPr lang="en-AU"/>
              <a:t>CSIRO.</a:t>
            </a:r>
            <a:r>
              <a:rPr lang="en-AU" b="0">
                <a:solidFill>
                  <a:schemeClr val="tx1"/>
                </a:solidFill>
              </a:rPr>
              <a:t>  </a:t>
            </a:r>
            <a:r>
              <a:rPr lang="en-AU" sz="900" b="0">
                <a:solidFill>
                  <a:schemeClr val="tx1"/>
                </a:solidFill>
              </a:rPr>
              <a:t>Asia Pacific Microwave Conference  5-8 December, 2011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AU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0773" name="Footer Placeholder 1"/>
          <p:cNvSpPr txBox="1">
            <a:spLocks noGrp="1"/>
          </p:cNvSpPr>
          <p:nvPr/>
        </p:nvSpPr>
        <p:spPr bwMode="auto">
          <a:xfrm>
            <a:off x="468313" y="6356350"/>
            <a:ext cx="555148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AU" sz="1200" b="0">
                <a:solidFill>
                  <a:srgbClr val="ABABAB"/>
                </a:solidFill>
                <a:effectLst/>
                <a:latin typeface="Calibri" pitchFamily="34" charset="0"/>
              </a:rPr>
              <a:t>CSIRO.</a:t>
            </a:r>
            <a:r>
              <a:rPr lang="en-AU" sz="1200" b="0">
                <a:solidFill>
                  <a:schemeClr val="tx1"/>
                </a:solidFill>
                <a:effectLst/>
                <a:latin typeface="Calibri" pitchFamily="34" charset="0"/>
              </a:rPr>
              <a:t>  </a:t>
            </a:r>
            <a:r>
              <a:rPr lang="en-AU" sz="900" b="0">
                <a:solidFill>
                  <a:schemeClr val="tx1"/>
                </a:solidFill>
                <a:effectLst/>
                <a:latin typeface="Calibri" pitchFamily="34" charset="0"/>
              </a:rPr>
              <a:t>ASKAP PAF development update   July 12, 2011</a:t>
            </a:r>
          </a:p>
        </p:txBody>
      </p:sp>
      <p:pic>
        <p:nvPicPr>
          <p:cNvPr id="160774" name="Picture 3" descr="U:\rgough\rgough\Photo Library\ASKAP\Analog Systems\Prime focus system\2011_07_26 PKS Rx installatioon on 12m\PAF_Install_26July2011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7713" y="1050925"/>
            <a:ext cx="5799137" cy="57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6" name="Picture 2" descr="C:\Documents and Settings\gou051\Desktop\WP2 Oct2011\PAF_Install_26July2011_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1036638"/>
            <a:ext cx="8686800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8" name="Rectangle 10"/>
          <p:cNvSpPr>
            <a:spLocks noGrp="1" noChangeArrowheads="1"/>
          </p:cNvSpPr>
          <p:nvPr>
            <p:ph type="title"/>
          </p:nvPr>
        </p:nvSpPr>
        <p:spPr>
          <a:xfrm>
            <a:off x="247650" y="63500"/>
            <a:ext cx="8896350" cy="900113"/>
          </a:xfrm>
        </p:spPr>
        <p:txBody>
          <a:bodyPr/>
          <a:lstStyle/>
          <a:p>
            <a:r>
              <a:rPr lang="en-AU"/>
              <a:t>June 2011: ASKAP PAF installed on Parkes Testbed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2225" y="1457036"/>
            <a:ext cx="6448425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Phased array feed – Parkes 12m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96435" y="6600825"/>
            <a:ext cx="7343775" cy="257175"/>
          </a:xfrm>
        </p:spPr>
        <p:txBody>
          <a:bodyPr/>
          <a:lstStyle/>
          <a:p>
            <a:r>
              <a:rPr lang="en-AU"/>
              <a:t>CSIRO.</a:t>
            </a:r>
            <a:r>
              <a:rPr lang="en-AU" b="0">
                <a:solidFill>
                  <a:schemeClr val="tx1"/>
                </a:solidFill>
              </a:rPr>
              <a:t>  </a:t>
            </a:r>
            <a:r>
              <a:rPr lang="en-AU" sz="900" b="0">
                <a:solidFill>
                  <a:schemeClr val="tx1"/>
                </a:solidFill>
              </a:rPr>
              <a:t>Asia Pacific Microwave Conference  5-8 December, 2011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AU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4020" name="Footer Placeholder 1"/>
          <p:cNvSpPr txBox="1">
            <a:spLocks noGrp="1"/>
          </p:cNvSpPr>
          <p:nvPr/>
        </p:nvSpPr>
        <p:spPr bwMode="auto">
          <a:xfrm>
            <a:off x="468313" y="6356350"/>
            <a:ext cx="555148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AU" sz="1200" b="0">
                <a:solidFill>
                  <a:srgbClr val="ABABAB"/>
                </a:solidFill>
                <a:effectLst/>
                <a:latin typeface="Calibri" pitchFamily="34" charset="0"/>
              </a:rPr>
              <a:t>CSIRO.</a:t>
            </a:r>
            <a:r>
              <a:rPr lang="en-AU" sz="1200" b="0">
                <a:solidFill>
                  <a:schemeClr val="tx1"/>
                </a:solidFill>
                <a:effectLst/>
                <a:latin typeface="Calibri" pitchFamily="34" charset="0"/>
              </a:rPr>
              <a:t>  </a:t>
            </a:r>
            <a:r>
              <a:rPr lang="en-AU" sz="900" b="0">
                <a:solidFill>
                  <a:schemeClr val="tx1"/>
                </a:solidFill>
                <a:effectLst/>
                <a:latin typeface="Calibri" pitchFamily="34" charset="0"/>
              </a:rPr>
              <a:t>ASKAP PAF development update   July 12, 2011</a:t>
            </a:r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title"/>
          </p:nvPr>
        </p:nvSpPr>
        <p:spPr>
          <a:xfrm>
            <a:off x="247650" y="63500"/>
            <a:ext cx="8896350" cy="900113"/>
          </a:xfrm>
        </p:spPr>
        <p:txBody>
          <a:bodyPr/>
          <a:lstStyle/>
          <a:p>
            <a:r>
              <a:rPr lang="en-AU"/>
              <a:t>October 2011: ASKAP PAF installed in Boolardy</a:t>
            </a:r>
          </a:p>
        </p:txBody>
      </p:sp>
      <p:pic>
        <p:nvPicPr>
          <p:cNvPr id="214025" name="Picture 9" descr="P10101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301750"/>
            <a:ext cx="6162675" cy="5202238"/>
          </a:xfrm>
          <a:prstGeom prst="rect">
            <a:avLst/>
          </a:prstGeom>
          <a:noFill/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214024" name="Picture 8" descr="P10101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438" y="0"/>
            <a:ext cx="3849687" cy="68580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4028" name="Picture 12" descr="PAF Installation Trip 1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338" y="1017588"/>
            <a:ext cx="5586412" cy="4189412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14027" name="Picture 11" descr="PAF Installation Trip 08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0275" y="3354388"/>
            <a:ext cx="4403725" cy="3503612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14026" name="Picture 10" descr="PAF Installation Trip 14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14029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43350" y="1143000"/>
            <a:ext cx="4149725" cy="5557838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phased array feed</a:t>
            </a:r>
            <a:endParaRPr lang="en-AU" dirty="0"/>
          </a:p>
        </p:txBody>
      </p:sp>
      <p:sp>
        <p:nvSpPr>
          <p:cNvPr id="55" name="Content Placeholder 54"/>
          <p:cNvSpPr>
            <a:spLocks noGrp="1"/>
          </p:cNvSpPr>
          <p:nvPr>
            <p:ph idx="1"/>
          </p:nvPr>
        </p:nvSpPr>
        <p:spPr>
          <a:xfrm>
            <a:off x="1103314" y="1385888"/>
            <a:ext cx="3528064" cy="4824907"/>
          </a:xfrm>
        </p:spPr>
        <p:txBody>
          <a:bodyPr/>
          <a:lstStyle/>
          <a:p>
            <a:pPr lvl="0"/>
            <a:r>
              <a:rPr lang="en-US" sz="1600" dirty="0" smtClean="0"/>
              <a:t>The need for Field of View</a:t>
            </a:r>
          </a:p>
          <a:p>
            <a:pPr lvl="1"/>
            <a:r>
              <a:rPr lang="en-US" sz="1400" dirty="0" smtClean="0"/>
              <a:t>Survey speed</a:t>
            </a:r>
          </a:p>
          <a:p>
            <a:pPr lvl="0"/>
            <a:r>
              <a:rPr lang="en-US" sz="1600" dirty="0" err="1" smtClean="0"/>
              <a:t>FoV</a:t>
            </a:r>
            <a:r>
              <a:rPr lang="en-US" sz="1600" dirty="0" smtClean="0"/>
              <a:t> </a:t>
            </a:r>
            <a:r>
              <a:rPr lang="en-US" sz="1600" dirty="0" smtClean="0">
                <a:sym typeface="Symbol"/>
              </a:rPr>
              <a:t></a:t>
            </a:r>
            <a:r>
              <a:rPr lang="en-US" sz="1600" dirty="0" smtClean="0"/>
              <a:t>1/Collecting area </a:t>
            </a:r>
            <a:r>
              <a:rPr lang="en-US" sz="1600" dirty="0" smtClean="0">
                <a:sym typeface="Symbol"/>
              </a:rPr>
              <a:t> 1/sensitivity </a:t>
            </a:r>
            <a:r>
              <a:rPr lang="en-US" sz="1600" dirty="0" smtClean="0"/>
              <a:t>for single collector</a:t>
            </a:r>
          </a:p>
          <a:p>
            <a:r>
              <a:rPr lang="en-US" sz="1600" dirty="0" smtClean="0"/>
              <a:t>Options</a:t>
            </a:r>
          </a:p>
          <a:p>
            <a:pPr lvl="1"/>
            <a:r>
              <a:rPr lang="en-US" sz="1400" noProof="0" dirty="0" smtClean="0"/>
              <a:t>Many small collectors </a:t>
            </a:r>
            <a:r>
              <a:rPr lang="en-US" sz="1400" noProof="0" dirty="0" smtClean="0">
                <a:sym typeface="Wingdings" pitchFamily="2" charset="2"/>
              </a:rPr>
              <a:t> huge </a:t>
            </a:r>
            <a:r>
              <a:rPr lang="en-US" sz="1400" dirty="0" err="1" smtClean="0">
                <a:sym typeface="Wingdings" pitchFamily="2" charset="2"/>
              </a:rPr>
              <a:t>correlator</a:t>
            </a:r>
            <a:r>
              <a:rPr lang="en-US" sz="1400" dirty="0" smtClean="0">
                <a:sym typeface="Wingdings" pitchFamily="2" charset="2"/>
              </a:rPr>
              <a:t>/imager cost</a:t>
            </a:r>
          </a:p>
          <a:p>
            <a:pPr lvl="2"/>
            <a:r>
              <a:rPr lang="en-US" sz="1200" dirty="0" smtClean="0">
                <a:sym typeface="Wingdings" pitchFamily="2" charset="2"/>
              </a:rPr>
              <a:t>Small single pixel dishes</a:t>
            </a:r>
          </a:p>
          <a:p>
            <a:pPr lvl="2"/>
            <a:r>
              <a:rPr lang="en-US" sz="1200" dirty="0" smtClean="0">
                <a:sym typeface="Wingdings" pitchFamily="2" charset="2"/>
              </a:rPr>
              <a:t>Aperture array</a:t>
            </a:r>
          </a:p>
          <a:p>
            <a:pPr lvl="1"/>
            <a:r>
              <a:rPr lang="en-US" sz="1400" noProof="0" dirty="0" smtClean="0">
                <a:sym typeface="Wingdings" pitchFamily="2" charset="2"/>
              </a:rPr>
              <a:t>Fewer small collectors with concentrators</a:t>
            </a:r>
          </a:p>
          <a:p>
            <a:r>
              <a:rPr lang="en-US" sz="1600" dirty="0" smtClean="0">
                <a:sym typeface="Wingdings" pitchFamily="2" charset="2"/>
              </a:rPr>
              <a:t>Rather than have separate feeds think aperture synthesis applied to focal plane!</a:t>
            </a:r>
            <a:endParaRPr lang="en-US" sz="1600" dirty="0" smtClean="0"/>
          </a:p>
          <a:p>
            <a:r>
              <a:rPr lang="en-US" sz="1600" noProof="0" dirty="0" smtClean="0">
                <a:sym typeface="Wingdings" pitchFamily="2" charset="2"/>
              </a:rPr>
              <a:t>Preferred option depends on:</a:t>
            </a:r>
          </a:p>
          <a:p>
            <a:pPr lvl="1"/>
            <a:r>
              <a:rPr lang="en-US" sz="1400" dirty="0" smtClean="0">
                <a:sym typeface="Wingdings" pitchFamily="2" charset="2"/>
              </a:rPr>
              <a:t>Cost tradeoffs – electronic  </a:t>
            </a:r>
            <a:r>
              <a:rPr lang="en-US" sz="1400" dirty="0" err="1" smtClean="0">
                <a:sym typeface="Wingdings" pitchFamily="2" charset="2"/>
              </a:rPr>
              <a:t>vs</a:t>
            </a:r>
            <a:r>
              <a:rPr lang="en-US" sz="1400" dirty="0" smtClean="0">
                <a:sym typeface="Wingdings" pitchFamily="2" charset="2"/>
              </a:rPr>
              <a:t>  steel and fabrication costs</a:t>
            </a:r>
          </a:p>
          <a:p>
            <a:pPr lvl="1"/>
            <a:r>
              <a:rPr lang="en-US" sz="1400" noProof="0" dirty="0" smtClean="0">
                <a:sym typeface="Wingdings" pitchFamily="2" charset="2"/>
              </a:rPr>
              <a:t>Performance </a:t>
            </a:r>
            <a:r>
              <a:rPr lang="en-US" sz="1400" noProof="0" dirty="0" err="1" smtClean="0">
                <a:sym typeface="Wingdings" pitchFamily="2" charset="2"/>
              </a:rPr>
              <a:t>eg</a:t>
            </a:r>
            <a:r>
              <a:rPr lang="en-US" sz="1400" noProof="0" dirty="0" smtClean="0">
                <a:sym typeface="Wingdings" pitchFamily="2" charset="2"/>
              </a:rPr>
              <a:t>  efficiency, calibration accuracy, dynamic range, ability to “tune out” spillover etc</a:t>
            </a:r>
          </a:p>
          <a:p>
            <a:endParaRPr lang="en-AU" sz="1600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19987778">
            <a:off x="5126042" y="3105347"/>
            <a:ext cx="179994" cy="1150397"/>
          </a:xfrm>
          <a:prstGeom prst="moon">
            <a:avLst>
              <a:gd name="adj" fmla="val 63889"/>
            </a:avLst>
          </a:prstGeom>
          <a:gradFill rotWithShape="1">
            <a:gsLst>
              <a:gs pos="0">
                <a:srgbClr val="88C9CE"/>
              </a:gs>
              <a:gs pos="100000">
                <a:srgbClr val="88C9CE">
                  <a:gamma/>
                  <a:shade val="2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 rot="19987778">
            <a:off x="5228896" y="3058981"/>
            <a:ext cx="141424" cy="1150397"/>
          </a:xfrm>
          <a:prstGeom prst="ellipse">
            <a:avLst/>
          </a:prstGeom>
          <a:gradFill rotWithShape="1">
            <a:gsLst>
              <a:gs pos="0">
                <a:srgbClr val="88C9CE">
                  <a:gamma/>
                  <a:shade val="66275"/>
                  <a:invGamma/>
                </a:srgbClr>
              </a:gs>
              <a:gs pos="100000">
                <a:srgbClr val="88C9C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rot="19987778">
            <a:off x="5138899" y="2969749"/>
            <a:ext cx="656498" cy="4759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rot="19987778" flipV="1">
            <a:off x="5369517" y="3426408"/>
            <a:ext cx="656497" cy="5555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rot="19987778" flipH="1">
            <a:off x="4970958" y="2681931"/>
            <a:ext cx="19317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rot="19987778" flipH="1">
            <a:off x="5416123" y="3638117"/>
            <a:ext cx="19317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rot="20208084">
            <a:off x="5242557" y="3461402"/>
            <a:ext cx="510252" cy="158344"/>
          </a:xfrm>
          <a:prstGeom prst="curvedRightArrow">
            <a:avLst>
              <a:gd name="adj1" fmla="val 19310"/>
              <a:gd name="adj2" fmla="val 48319"/>
              <a:gd name="adj3" fmla="val 113581"/>
            </a:avLst>
          </a:prstGeom>
          <a:solidFill>
            <a:srgbClr val="FF3D0F">
              <a:alpha val="37000"/>
            </a:srgbClr>
          </a:solidFill>
          <a:ln w="9525">
            <a:solidFill>
              <a:srgbClr val="FF3D0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114405" y="4435084"/>
            <a:ext cx="987559" cy="25391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1050" dirty="0" err="1">
                <a:latin typeface="Arial" pitchFamily="34" charset="0"/>
              </a:rPr>
              <a:t>Beamformer</a:t>
            </a:r>
            <a:endParaRPr lang="en-AU" sz="1050" dirty="0">
              <a:latin typeface="Arial" pitchFamily="34" charset="0"/>
            </a:endParaRPr>
          </a:p>
        </p:txBody>
      </p:sp>
      <p:grpSp>
        <p:nvGrpSpPr>
          <p:cNvPr id="13" name="Group 11"/>
          <p:cNvGrpSpPr>
            <a:grpSpLocks/>
          </p:cNvGrpSpPr>
          <p:nvPr/>
        </p:nvGrpSpPr>
        <p:grpSpPr bwMode="auto">
          <a:xfrm rot="3846075">
            <a:off x="5739049" y="3101183"/>
            <a:ext cx="515273" cy="261152"/>
            <a:chOff x="3288" y="1835"/>
            <a:chExt cx="589" cy="325"/>
          </a:xfrm>
        </p:grpSpPr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 rot="21551250" flipH="1">
              <a:off x="3288" y="2069"/>
              <a:ext cx="135" cy="91"/>
            </a:xfrm>
            <a:prstGeom prst="triangle">
              <a:avLst>
                <a:gd name="adj" fmla="val 5234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 rot="16200000">
              <a:off x="3470" y="1661"/>
              <a:ext cx="227" cy="57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 rot="21551250" flipH="1">
              <a:off x="3379" y="2069"/>
              <a:ext cx="135" cy="91"/>
            </a:xfrm>
            <a:prstGeom prst="triangle">
              <a:avLst>
                <a:gd name="adj" fmla="val 5234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 rot="21551250" flipH="1">
              <a:off x="3470" y="2069"/>
              <a:ext cx="135" cy="91"/>
            </a:xfrm>
            <a:prstGeom prst="triangle">
              <a:avLst>
                <a:gd name="adj" fmla="val 5234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 rot="21551250" flipH="1">
              <a:off x="3561" y="2069"/>
              <a:ext cx="135" cy="91"/>
            </a:xfrm>
            <a:prstGeom prst="triangle">
              <a:avLst>
                <a:gd name="adj" fmla="val 5234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9" name="AutoShape 17"/>
            <p:cNvSpPr>
              <a:spLocks noChangeArrowheads="1"/>
            </p:cNvSpPr>
            <p:nvPr/>
          </p:nvSpPr>
          <p:spPr bwMode="auto">
            <a:xfrm rot="21551250" flipH="1">
              <a:off x="3652" y="2069"/>
              <a:ext cx="135" cy="91"/>
            </a:xfrm>
            <a:prstGeom prst="triangle">
              <a:avLst>
                <a:gd name="adj" fmla="val 5234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0" name="AutoShape 18"/>
            <p:cNvSpPr>
              <a:spLocks noChangeArrowheads="1"/>
            </p:cNvSpPr>
            <p:nvPr/>
          </p:nvSpPr>
          <p:spPr bwMode="auto">
            <a:xfrm rot="21551250" flipH="1">
              <a:off x="3742" y="2069"/>
              <a:ext cx="135" cy="91"/>
            </a:xfrm>
            <a:prstGeom prst="triangle">
              <a:avLst>
                <a:gd name="adj" fmla="val 5234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844507" y="2039175"/>
            <a:ext cx="899972" cy="73866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1400" dirty="0" smtClean="0">
                <a:latin typeface="Arial" pitchFamily="34" charset="0"/>
              </a:rPr>
              <a:t>Phased array feed</a:t>
            </a:r>
            <a:endParaRPr lang="en-AU" sz="1400" dirty="0">
              <a:latin typeface="Arial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6813490" y="3840202"/>
            <a:ext cx="655694" cy="356929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7712659" y="3734723"/>
            <a:ext cx="868634" cy="55399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1000" dirty="0" err="1">
                <a:latin typeface="Arial" pitchFamily="34" charset="0"/>
              </a:rPr>
              <a:t>Correlator</a:t>
            </a:r>
            <a:r>
              <a:rPr lang="en-AU" sz="1000" dirty="0">
                <a:latin typeface="Arial" pitchFamily="34" charset="0"/>
              </a:rPr>
              <a:t> and further processing</a:t>
            </a:r>
          </a:p>
        </p:txBody>
      </p:sp>
      <p:cxnSp>
        <p:nvCxnSpPr>
          <p:cNvPr id="24" name="AutoShape 22"/>
          <p:cNvCxnSpPr>
            <a:cxnSpLocks noChangeShapeType="1"/>
            <a:stCxn id="15" idx="2"/>
            <a:endCxn id="22" idx="1"/>
          </p:cNvCxnSpPr>
          <p:nvPr/>
        </p:nvCxnSpPr>
        <p:spPr bwMode="auto">
          <a:xfrm rot="16200000" flipH="1">
            <a:off x="6184058" y="3389234"/>
            <a:ext cx="578261" cy="680604"/>
          </a:xfrm>
          <a:prstGeom prst="bentConnector2">
            <a:avLst/>
          </a:prstGeom>
          <a:noFill/>
          <a:ln w="38100">
            <a:solidFill>
              <a:srgbClr val="FF3D0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5" name="AutoShape 23"/>
          <p:cNvCxnSpPr>
            <a:cxnSpLocks noChangeShapeType="1"/>
            <a:stCxn id="22" idx="3"/>
            <a:endCxn id="23" idx="1"/>
          </p:cNvCxnSpPr>
          <p:nvPr/>
        </p:nvCxnSpPr>
        <p:spPr bwMode="auto">
          <a:xfrm flipV="1">
            <a:off x="7469184" y="4011722"/>
            <a:ext cx="243475" cy="6945"/>
          </a:xfrm>
          <a:prstGeom prst="straightConnector1">
            <a:avLst/>
          </a:prstGeom>
          <a:noFill/>
          <a:ln w="38100">
            <a:solidFill>
              <a:srgbClr val="FF3D0F"/>
            </a:solidFill>
            <a:round/>
            <a:headEnd/>
            <a:tailEnd type="triangle" w="med" len="med"/>
          </a:ln>
          <a:effectLst/>
        </p:spPr>
      </p:cxn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5468814" y="2795955"/>
            <a:ext cx="328189" cy="2472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V="1">
            <a:off x="6741171" y="4037913"/>
            <a:ext cx="364007" cy="3971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7460346" y="1866593"/>
            <a:ext cx="600249" cy="688488"/>
            <a:chOff x="3753" y="825"/>
            <a:chExt cx="747" cy="787"/>
          </a:xfrm>
        </p:grpSpPr>
        <p:sp>
          <p:nvSpPr>
            <p:cNvPr id="29" name="AutoShape 27"/>
            <p:cNvSpPr>
              <a:spLocks noChangeArrowheads="1"/>
            </p:cNvSpPr>
            <p:nvPr/>
          </p:nvSpPr>
          <p:spPr bwMode="auto">
            <a:xfrm>
              <a:off x="4241" y="825"/>
              <a:ext cx="232" cy="198"/>
            </a:xfrm>
            <a:prstGeom prst="star5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AU"/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4268" y="1217"/>
              <a:ext cx="232" cy="198"/>
            </a:xfrm>
            <a:prstGeom prst="star5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AU"/>
            </a:p>
          </p:txBody>
        </p:sp>
        <p:sp>
          <p:nvSpPr>
            <p:cNvPr id="31" name="AutoShape 29"/>
            <p:cNvSpPr>
              <a:spLocks noChangeArrowheads="1"/>
            </p:cNvSpPr>
            <p:nvPr/>
          </p:nvSpPr>
          <p:spPr bwMode="auto">
            <a:xfrm>
              <a:off x="3823" y="860"/>
              <a:ext cx="232" cy="198"/>
            </a:xfrm>
            <a:prstGeom prst="star5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AU"/>
            </a:p>
          </p:txBody>
        </p:sp>
        <p:sp>
          <p:nvSpPr>
            <p:cNvPr id="32" name="AutoShape 30"/>
            <p:cNvSpPr>
              <a:spLocks noChangeArrowheads="1"/>
            </p:cNvSpPr>
            <p:nvPr/>
          </p:nvSpPr>
          <p:spPr bwMode="auto">
            <a:xfrm>
              <a:off x="3753" y="1414"/>
              <a:ext cx="232" cy="198"/>
            </a:xfrm>
            <a:prstGeom prst="star5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AU"/>
            </a:p>
          </p:txBody>
        </p:sp>
        <p:sp>
          <p:nvSpPr>
            <p:cNvPr id="33" name="AutoShape 31"/>
            <p:cNvSpPr>
              <a:spLocks noChangeArrowheads="1"/>
            </p:cNvSpPr>
            <p:nvPr/>
          </p:nvSpPr>
          <p:spPr bwMode="auto">
            <a:xfrm>
              <a:off x="4082" y="1203"/>
              <a:ext cx="184" cy="148"/>
            </a:xfrm>
            <a:prstGeom prst="star5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</p:grpSp>
      <p:grpSp>
        <p:nvGrpSpPr>
          <p:cNvPr id="34" name="Group 32"/>
          <p:cNvGrpSpPr>
            <a:grpSpLocks/>
          </p:cNvGrpSpPr>
          <p:nvPr/>
        </p:nvGrpSpPr>
        <p:grpSpPr bwMode="auto">
          <a:xfrm flipH="1" flipV="1">
            <a:off x="5662008" y="3262816"/>
            <a:ext cx="212940" cy="184588"/>
            <a:chOff x="3753" y="825"/>
            <a:chExt cx="747" cy="787"/>
          </a:xfrm>
        </p:grpSpPr>
        <p:sp>
          <p:nvSpPr>
            <p:cNvPr id="35" name="AutoShape 33"/>
            <p:cNvSpPr>
              <a:spLocks noChangeArrowheads="1"/>
            </p:cNvSpPr>
            <p:nvPr/>
          </p:nvSpPr>
          <p:spPr bwMode="auto">
            <a:xfrm>
              <a:off x="4241" y="825"/>
              <a:ext cx="232" cy="198"/>
            </a:xfrm>
            <a:prstGeom prst="star5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AU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auto">
            <a:xfrm>
              <a:off x="4268" y="1217"/>
              <a:ext cx="232" cy="198"/>
            </a:xfrm>
            <a:prstGeom prst="star5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AU"/>
            </a:p>
          </p:txBody>
        </p:sp>
        <p:sp>
          <p:nvSpPr>
            <p:cNvPr id="37" name="AutoShape 35"/>
            <p:cNvSpPr>
              <a:spLocks noChangeArrowheads="1"/>
            </p:cNvSpPr>
            <p:nvPr/>
          </p:nvSpPr>
          <p:spPr bwMode="auto">
            <a:xfrm>
              <a:off x="3823" y="860"/>
              <a:ext cx="232" cy="198"/>
            </a:xfrm>
            <a:prstGeom prst="star5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AU"/>
            </a:p>
          </p:txBody>
        </p:sp>
        <p:sp>
          <p:nvSpPr>
            <p:cNvPr id="38" name="AutoShape 36"/>
            <p:cNvSpPr>
              <a:spLocks noChangeArrowheads="1"/>
            </p:cNvSpPr>
            <p:nvPr/>
          </p:nvSpPr>
          <p:spPr bwMode="auto">
            <a:xfrm>
              <a:off x="3753" y="1414"/>
              <a:ext cx="232" cy="198"/>
            </a:xfrm>
            <a:prstGeom prst="star5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AU"/>
            </a:p>
          </p:txBody>
        </p:sp>
        <p:sp>
          <p:nvSpPr>
            <p:cNvPr id="39" name="AutoShape 37"/>
            <p:cNvSpPr>
              <a:spLocks noChangeArrowheads="1"/>
            </p:cNvSpPr>
            <p:nvPr/>
          </p:nvSpPr>
          <p:spPr bwMode="auto">
            <a:xfrm>
              <a:off x="4082" y="1203"/>
              <a:ext cx="184" cy="148"/>
            </a:xfrm>
            <a:prstGeom prst="star5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</p:grpSp>
      <p:sp>
        <p:nvSpPr>
          <p:cNvPr id="40" name="Freeform 38"/>
          <p:cNvSpPr>
            <a:spLocks/>
          </p:cNvSpPr>
          <p:nvPr/>
        </p:nvSpPr>
        <p:spPr bwMode="auto">
          <a:xfrm>
            <a:off x="6000301" y="1863968"/>
            <a:ext cx="1006041" cy="1352482"/>
          </a:xfrm>
          <a:custGeom>
            <a:avLst/>
            <a:gdLst/>
            <a:ahLst/>
            <a:cxnLst>
              <a:cxn ang="0">
                <a:pos x="53" y="1546"/>
              </a:cxn>
              <a:cxn ang="0">
                <a:pos x="741" y="282"/>
              </a:cxn>
              <a:cxn ang="0">
                <a:pos x="1146" y="35"/>
              </a:cxn>
              <a:cxn ang="0">
                <a:pos x="1070" y="494"/>
              </a:cxn>
              <a:cxn ang="0">
                <a:pos x="53" y="1546"/>
              </a:cxn>
            </a:cxnLst>
            <a:rect l="0" t="0" r="r" b="b"/>
            <a:pathLst>
              <a:path w="1252" h="1546">
                <a:moveTo>
                  <a:pt x="53" y="1546"/>
                </a:moveTo>
                <a:cubicBezTo>
                  <a:pt x="0" y="1507"/>
                  <a:pt x="559" y="534"/>
                  <a:pt x="741" y="282"/>
                </a:cubicBezTo>
                <a:cubicBezTo>
                  <a:pt x="924" y="22"/>
                  <a:pt x="1091" y="0"/>
                  <a:pt x="1146" y="35"/>
                </a:cubicBezTo>
                <a:cubicBezTo>
                  <a:pt x="1201" y="70"/>
                  <a:pt x="1252" y="242"/>
                  <a:pt x="1070" y="494"/>
                </a:cubicBezTo>
                <a:cubicBezTo>
                  <a:pt x="888" y="746"/>
                  <a:pt x="265" y="1327"/>
                  <a:pt x="53" y="1546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AU"/>
          </a:p>
        </p:txBody>
      </p:sp>
      <p:sp>
        <p:nvSpPr>
          <p:cNvPr id="41" name="Freeform 39"/>
          <p:cNvSpPr>
            <a:spLocks/>
          </p:cNvSpPr>
          <p:nvPr/>
        </p:nvSpPr>
        <p:spPr bwMode="auto">
          <a:xfrm rot="710078">
            <a:off x="6109583" y="1982944"/>
            <a:ext cx="1006041" cy="1352482"/>
          </a:xfrm>
          <a:custGeom>
            <a:avLst/>
            <a:gdLst/>
            <a:ahLst/>
            <a:cxnLst>
              <a:cxn ang="0">
                <a:pos x="53" y="1546"/>
              </a:cxn>
              <a:cxn ang="0">
                <a:pos x="741" y="282"/>
              </a:cxn>
              <a:cxn ang="0">
                <a:pos x="1146" y="35"/>
              </a:cxn>
              <a:cxn ang="0">
                <a:pos x="1070" y="494"/>
              </a:cxn>
              <a:cxn ang="0">
                <a:pos x="53" y="1546"/>
              </a:cxn>
            </a:cxnLst>
            <a:rect l="0" t="0" r="r" b="b"/>
            <a:pathLst>
              <a:path w="1252" h="1546">
                <a:moveTo>
                  <a:pt x="53" y="1546"/>
                </a:moveTo>
                <a:cubicBezTo>
                  <a:pt x="0" y="1507"/>
                  <a:pt x="559" y="534"/>
                  <a:pt x="741" y="282"/>
                </a:cubicBezTo>
                <a:cubicBezTo>
                  <a:pt x="924" y="22"/>
                  <a:pt x="1091" y="0"/>
                  <a:pt x="1146" y="35"/>
                </a:cubicBezTo>
                <a:cubicBezTo>
                  <a:pt x="1201" y="70"/>
                  <a:pt x="1252" y="242"/>
                  <a:pt x="1070" y="494"/>
                </a:cubicBezTo>
                <a:cubicBezTo>
                  <a:pt x="888" y="746"/>
                  <a:pt x="265" y="1327"/>
                  <a:pt x="53" y="1546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AU"/>
          </a:p>
        </p:txBody>
      </p:sp>
      <p:sp>
        <p:nvSpPr>
          <p:cNvPr id="42" name="Freeform 40"/>
          <p:cNvSpPr>
            <a:spLocks/>
          </p:cNvSpPr>
          <p:nvPr/>
        </p:nvSpPr>
        <p:spPr bwMode="auto">
          <a:xfrm rot="1312213">
            <a:off x="6170653" y="2101921"/>
            <a:ext cx="1006041" cy="1352482"/>
          </a:xfrm>
          <a:custGeom>
            <a:avLst/>
            <a:gdLst/>
            <a:ahLst/>
            <a:cxnLst>
              <a:cxn ang="0">
                <a:pos x="53" y="1546"/>
              </a:cxn>
              <a:cxn ang="0">
                <a:pos x="741" y="282"/>
              </a:cxn>
              <a:cxn ang="0">
                <a:pos x="1146" y="35"/>
              </a:cxn>
              <a:cxn ang="0">
                <a:pos x="1070" y="494"/>
              </a:cxn>
              <a:cxn ang="0">
                <a:pos x="53" y="1546"/>
              </a:cxn>
            </a:cxnLst>
            <a:rect l="0" t="0" r="r" b="b"/>
            <a:pathLst>
              <a:path w="1252" h="1546">
                <a:moveTo>
                  <a:pt x="53" y="1546"/>
                </a:moveTo>
                <a:cubicBezTo>
                  <a:pt x="0" y="1507"/>
                  <a:pt x="559" y="534"/>
                  <a:pt x="741" y="282"/>
                </a:cubicBezTo>
                <a:cubicBezTo>
                  <a:pt x="924" y="22"/>
                  <a:pt x="1091" y="0"/>
                  <a:pt x="1146" y="35"/>
                </a:cubicBezTo>
                <a:cubicBezTo>
                  <a:pt x="1201" y="70"/>
                  <a:pt x="1252" y="242"/>
                  <a:pt x="1070" y="494"/>
                </a:cubicBezTo>
                <a:cubicBezTo>
                  <a:pt x="888" y="746"/>
                  <a:pt x="265" y="1327"/>
                  <a:pt x="53" y="1546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AU"/>
          </a:p>
        </p:txBody>
      </p:sp>
      <p:sp>
        <p:nvSpPr>
          <p:cNvPr id="43" name="Freeform 41"/>
          <p:cNvSpPr>
            <a:spLocks/>
          </p:cNvSpPr>
          <p:nvPr/>
        </p:nvSpPr>
        <p:spPr bwMode="auto">
          <a:xfrm rot="1934119">
            <a:off x="6246990" y="2236644"/>
            <a:ext cx="1006041" cy="1352482"/>
          </a:xfrm>
          <a:custGeom>
            <a:avLst/>
            <a:gdLst/>
            <a:ahLst/>
            <a:cxnLst>
              <a:cxn ang="0">
                <a:pos x="53" y="1546"/>
              </a:cxn>
              <a:cxn ang="0">
                <a:pos x="741" y="282"/>
              </a:cxn>
              <a:cxn ang="0">
                <a:pos x="1146" y="35"/>
              </a:cxn>
              <a:cxn ang="0">
                <a:pos x="1070" y="494"/>
              </a:cxn>
              <a:cxn ang="0">
                <a:pos x="53" y="1546"/>
              </a:cxn>
            </a:cxnLst>
            <a:rect l="0" t="0" r="r" b="b"/>
            <a:pathLst>
              <a:path w="1252" h="1546">
                <a:moveTo>
                  <a:pt x="53" y="1546"/>
                </a:moveTo>
                <a:cubicBezTo>
                  <a:pt x="0" y="1507"/>
                  <a:pt x="559" y="534"/>
                  <a:pt x="741" y="282"/>
                </a:cubicBezTo>
                <a:cubicBezTo>
                  <a:pt x="924" y="22"/>
                  <a:pt x="1091" y="0"/>
                  <a:pt x="1146" y="35"/>
                </a:cubicBezTo>
                <a:cubicBezTo>
                  <a:pt x="1201" y="70"/>
                  <a:pt x="1252" y="242"/>
                  <a:pt x="1070" y="494"/>
                </a:cubicBezTo>
                <a:cubicBezTo>
                  <a:pt x="888" y="746"/>
                  <a:pt x="265" y="1327"/>
                  <a:pt x="53" y="1546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AU"/>
          </a:p>
        </p:txBody>
      </p:sp>
      <p:sp>
        <p:nvSpPr>
          <p:cNvPr id="44" name="Freeform 42"/>
          <p:cNvSpPr>
            <a:spLocks/>
          </p:cNvSpPr>
          <p:nvPr/>
        </p:nvSpPr>
        <p:spPr bwMode="auto">
          <a:xfrm rot="2590193">
            <a:off x="6285560" y="2380991"/>
            <a:ext cx="1006041" cy="1352482"/>
          </a:xfrm>
          <a:custGeom>
            <a:avLst/>
            <a:gdLst/>
            <a:ahLst/>
            <a:cxnLst>
              <a:cxn ang="0">
                <a:pos x="53" y="1546"/>
              </a:cxn>
              <a:cxn ang="0">
                <a:pos x="741" y="282"/>
              </a:cxn>
              <a:cxn ang="0">
                <a:pos x="1146" y="35"/>
              </a:cxn>
              <a:cxn ang="0">
                <a:pos x="1070" y="494"/>
              </a:cxn>
              <a:cxn ang="0">
                <a:pos x="53" y="1546"/>
              </a:cxn>
            </a:cxnLst>
            <a:rect l="0" t="0" r="r" b="b"/>
            <a:pathLst>
              <a:path w="1252" h="1546">
                <a:moveTo>
                  <a:pt x="53" y="1546"/>
                </a:moveTo>
                <a:cubicBezTo>
                  <a:pt x="0" y="1507"/>
                  <a:pt x="559" y="534"/>
                  <a:pt x="741" y="282"/>
                </a:cubicBezTo>
                <a:cubicBezTo>
                  <a:pt x="924" y="22"/>
                  <a:pt x="1091" y="0"/>
                  <a:pt x="1146" y="35"/>
                </a:cubicBezTo>
                <a:cubicBezTo>
                  <a:pt x="1201" y="70"/>
                  <a:pt x="1252" y="242"/>
                  <a:pt x="1070" y="494"/>
                </a:cubicBezTo>
                <a:cubicBezTo>
                  <a:pt x="888" y="746"/>
                  <a:pt x="265" y="1327"/>
                  <a:pt x="53" y="1546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AU"/>
          </a:p>
        </p:txBody>
      </p:sp>
      <p:cxnSp>
        <p:nvCxnSpPr>
          <p:cNvPr id="45" name="AutoShape 43"/>
          <p:cNvCxnSpPr>
            <a:cxnSpLocks noChangeShapeType="1"/>
          </p:cNvCxnSpPr>
          <p:nvPr/>
        </p:nvCxnSpPr>
        <p:spPr bwMode="auto">
          <a:xfrm flipV="1">
            <a:off x="7467577" y="3886567"/>
            <a:ext cx="243475" cy="4374"/>
          </a:xfrm>
          <a:prstGeom prst="straightConnector1">
            <a:avLst/>
          </a:prstGeom>
          <a:noFill/>
          <a:ln w="38100">
            <a:solidFill>
              <a:srgbClr val="FF3D0F"/>
            </a:solidFill>
            <a:round/>
            <a:headEnd/>
            <a:tailEnd type="triangle" w="med" len="med"/>
          </a:ln>
          <a:effectLst/>
        </p:spPr>
      </p:cxnSp>
      <p:cxnSp>
        <p:nvCxnSpPr>
          <p:cNvPr id="46" name="AutoShape 44"/>
          <p:cNvCxnSpPr>
            <a:cxnSpLocks noChangeShapeType="1"/>
          </p:cNvCxnSpPr>
          <p:nvPr/>
        </p:nvCxnSpPr>
        <p:spPr bwMode="auto">
          <a:xfrm flipV="1">
            <a:off x="7465970" y="3947805"/>
            <a:ext cx="243475" cy="4374"/>
          </a:xfrm>
          <a:prstGeom prst="straightConnector1">
            <a:avLst/>
          </a:prstGeom>
          <a:noFill/>
          <a:ln w="38100">
            <a:solidFill>
              <a:srgbClr val="FF3D0F"/>
            </a:solidFill>
            <a:round/>
            <a:headEnd/>
            <a:tailEnd type="triangle" w="med" len="med"/>
          </a:ln>
          <a:effectLst/>
        </p:spPr>
      </p:cxnSp>
      <p:cxnSp>
        <p:nvCxnSpPr>
          <p:cNvPr id="47" name="AutoShape 45"/>
          <p:cNvCxnSpPr>
            <a:cxnSpLocks noChangeShapeType="1"/>
          </p:cNvCxnSpPr>
          <p:nvPr/>
        </p:nvCxnSpPr>
        <p:spPr bwMode="auto">
          <a:xfrm flipV="1">
            <a:off x="7464363" y="4077280"/>
            <a:ext cx="243475" cy="4374"/>
          </a:xfrm>
          <a:prstGeom prst="straightConnector1">
            <a:avLst/>
          </a:prstGeom>
          <a:noFill/>
          <a:ln w="38100">
            <a:solidFill>
              <a:srgbClr val="FF3D0F"/>
            </a:solidFill>
            <a:round/>
            <a:headEnd/>
            <a:tailEnd type="triangle" w="med" len="med"/>
          </a:ln>
          <a:effectLst/>
        </p:spPr>
      </p:cxnSp>
      <p:cxnSp>
        <p:nvCxnSpPr>
          <p:cNvPr id="48" name="AutoShape 46"/>
          <p:cNvCxnSpPr>
            <a:cxnSpLocks noChangeShapeType="1"/>
          </p:cNvCxnSpPr>
          <p:nvPr/>
        </p:nvCxnSpPr>
        <p:spPr bwMode="auto">
          <a:xfrm flipV="1">
            <a:off x="7462756" y="4143766"/>
            <a:ext cx="243475" cy="4374"/>
          </a:xfrm>
          <a:prstGeom prst="straightConnector1">
            <a:avLst/>
          </a:prstGeom>
          <a:noFill/>
          <a:ln w="38100">
            <a:solidFill>
              <a:srgbClr val="FF3D0F"/>
            </a:solidFill>
            <a:round/>
            <a:headEnd/>
            <a:tailEnd type="triangle" w="med" len="med"/>
          </a:ln>
          <a:effectLst/>
        </p:spPr>
      </p:cxnSp>
      <p:sp>
        <p:nvSpPr>
          <p:cNvPr id="49" name="Text Box 47"/>
          <p:cNvSpPr txBox="1">
            <a:spLocks noChangeArrowheads="1"/>
          </p:cNvSpPr>
          <p:nvPr/>
        </p:nvSpPr>
        <p:spPr bwMode="auto">
          <a:xfrm>
            <a:off x="7227317" y="3192830"/>
            <a:ext cx="689443" cy="41549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1050" dirty="0">
                <a:latin typeface="Arial" pitchFamily="34" charset="0"/>
              </a:rPr>
              <a:t>Multiple beams</a:t>
            </a:r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flipH="1" flipV="1">
            <a:off x="6709029" y="2691554"/>
            <a:ext cx="514270" cy="7366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Some basic phased array feed physics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812" y="1195883"/>
            <a:ext cx="7343775" cy="3684876"/>
          </a:xfrm>
        </p:spPr>
        <p:txBody>
          <a:bodyPr/>
          <a:lstStyle/>
          <a:p>
            <a:r>
              <a:rPr lang="en-AU" sz="1800" dirty="0" smtClean="0"/>
              <a:t>The array must fully sample the incoming fields – no grating lobes</a:t>
            </a:r>
          </a:p>
          <a:p>
            <a:pPr lvl="1"/>
            <a:r>
              <a:rPr lang="en-US" sz="1600" dirty="0" smtClean="0"/>
              <a:t>Collect all the incident energy</a:t>
            </a:r>
            <a:endParaRPr lang="en-AU" sz="1600" dirty="0" smtClean="0"/>
          </a:p>
          <a:p>
            <a:pPr lvl="1"/>
            <a:r>
              <a:rPr lang="en-AU" sz="1600" dirty="0" smtClean="0"/>
              <a:t>Necessary for interpolation between array ports – flat field</a:t>
            </a:r>
          </a:p>
          <a:p>
            <a:pPr lvl="1"/>
            <a:r>
              <a:rPr lang="en-AU" sz="1600" dirty="0" smtClean="0"/>
              <a:t>Necessary for removal unwanted </a:t>
            </a:r>
            <a:r>
              <a:rPr lang="en-AU" sz="1600" dirty="0" err="1" smtClean="0"/>
              <a:t>spillover</a:t>
            </a:r>
            <a:r>
              <a:rPr lang="en-AU" sz="1600" dirty="0" smtClean="0"/>
              <a:t> noise contribution</a:t>
            </a:r>
          </a:p>
          <a:p>
            <a:pPr lvl="1"/>
            <a:r>
              <a:rPr lang="en-US" sz="1600" dirty="0" smtClean="0"/>
              <a:t>Correct for aberrations/distortions</a:t>
            </a:r>
            <a:endParaRPr lang="en-AU" sz="1600" dirty="0" smtClean="0"/>
          </a:p>
          <a:p>
            <a:r>
              <a:rPr lang="en-AU" sz="1800" dirty="0" smtClean="0"/>
              <a:t>Array port beams overlap (similar amplitude different phase slope)</a:t>
            </a:r>
          </a:p>
          <a:p>
            <a:pPr lvl="1"/>
            <a:r>
              <a:rPr lang="en-AU" sz="1600" dirty="0" smtClean="0"/>
              <a:t>All array ports are fundamentally coupled to each other</a:t>
            </a:r>
          </a:p>
          <a:p>
            <a:pPr lvl="1"/>
            <a:r>
              <a:rPr lang="en-AU" sz="1600" dirty="0" smtClean="0"/>
              <a:t>Share power from source </a:t>
            </a:r>
            <a:r>
              <a:rPr lang="en-AU" sz="1600" dirty="0" smtClean="0">
                <a:sym typeface="Wingdings" pitchFamily="2" charset="2"/>
              </a:rPr>
              <a:t> poor individual port gain compared to an isolated antenna</a:t>
            </a:r>
          </a:p>
          <a:p>
            <a:r>
              <a:rPr lang="en-AU" sz="1800" dirty="0" smtClean="0">
                <a:sym typeface="Wingdings" pitchFamily="2" charset="2"/>
              </a:rPr>
              <a:t>Array is like interferometer and desired signals must come from dish – transform of (</a:t>
            </a:r>
            <a:r>
              <a:rPr lang="en-AU" sz="1800" dirty="0" err="1" smtClean="0">
                <a:sym typeface="Wingdings" pitchFamily="2" charset="2"/>
              </a:rPr>
              <a:t>u,v</a:t>
            </a:r>
            <a:r>
              <a:rPr lang="en-AU" sz="1800" dirty="0" smtClean="0">
                <a:sym typeface="Wingdings" pitchFamily="2" charset="2"/>
              </a:rPr>
              <a:t>) visibility has a </a:t>
            </a:r>
            <a:r>
              <a:rPr lang="en-AU" sz="1800" dirty="0" err="1" smtClean="0">
                <a:sym typeface="Wingdings" pitchFamily="2" charset="2"/>
              </a:rPr>
              <a:t>cutoff</a:t>
            </a:r>
            <a:r>
              <a:rPr lang="en-AU" sz="1800" dirty="0" smtClean="0">
                <a:sym typeface="Wingdings" pitchFamily="2" charset="2"/>
              </a:rPr>
              <a:t>.</a:t>
            </a:r>
          </a:p>
          <a:p>
            <a:pPr lvl="1"/>
            <a:r>
              <a:rPr lang="en-AU" sz="1600" dirty="0" err="1" smtClean="0">
                <a:sym typeface="Wingdings" pitchFamily="2" charset="2"/>
              </a:rPr>
              <a:t>Spillover</a:t>
            </a:r>
            <a:r>
              <a:rPr lang="en-AU" sz="1600" dirty="0" smtClean="0">
                <a:sym typeface="Wingdings" pitchFamily="2" charset="2"/>
              </a:rPr>
              <a:t> comes from beyond the dish and can be filtered out</a:t>
            </a:r>
          </a:p>
        </p:txBody>
      </p:sp>
      <p:sp>
        <p:nvSpPr>
          <p:cNvPr id="29" name="Diamond 28"/>
          <p:cNvSpPr/>
          <p:nvPr/>
        </p:nvSpPr>
        <p:spPr bwMode="auto">
          <a:xfrm>
            <a:off x="3808220" y="5745486"/>
            <a:ext cx="178129" cy="166254"/>
          </a:xfrm>
          <a:prstGeom prst="diamon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0" name="Diamond 29"/>
          <p:cNvSpPr/>
          <p:nvPr/>
        </p:nvSpPr>
        <p:spPr bwMode="auto">
          <a:xfrm>
            <a:off x="3814871" y="5897886"/>
            <a:ext cx="178129" cy="166254"/>
          </a:xfrm>
          <a:prstGeom prst="diamon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1" name="Diamond 30"/>
          <p:cNvSpPr/>
          <p:nvPr/>
        </p:nvSpPr>
        <p:spPr bwMode="auto">
          <a:xfrm>
            <a:off x="3821522" y="6050286"/>
            <a:ext cx="178129" cy="166254"/>
          </a:xfrm>
          <a:prstGeom prst="diamon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2" name="Diamond 31"/>
          <p:cNvSpPr/>
          <p:nvPr/>
        </p:nvSpPr>
        <p:spPr bwMode="auto">
          <a:xfrm>
            <a:off x="3828173" y="6202686"/>
            <a:ext cx="178129" cy="166254"/>
          </a:xfrm>
          <a:prstGeom prst="diamon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5" name="Arc 34"/>
          <p:cNvSpPr/>
          <p:nvPr/>
        </p:nvSpPr>
        <p:spPr bwMode="auto">
          <a:xfrm>
            <a:off x="5149907" y="5434620"/>
            <a:ext cx="664234" cy="1268083"/>
          </a:xfrm>
          <a:prstGeom prst="arc">
            <a:avLst>
              <a:gd name="adj1" fmla="val 16200000"/>
              <a:gd name="adj2" fmla="val 549654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cxnSp>
        <p:nvCxnSpPr>
          <p:cNvPr id="37" name="Straight Arrow Connector 36"/>
          <p:cNvCxnSpPr>
            <a:endCxn id="32" idx="3"/>
          </p:cNvCxnSpPr>
          <p:nvPr/>
        </p:nvCxnSpPr>
        <p:spPr bwMode="auto">
          <a:xfrm flipH="1">
            <a:off x="4006302" y="5331103"/>
            <a:ext cx="1669816" cy="954710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H="1">
            <a:off x="4012060" y="5155715"/>
            <a:ext cx="1669816" cy="954710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H="1">
            <a:off x="3991940" y="4997579"/>
            <a:ext cx="1669816" cy="954710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3989072" y="4830817"/>
            <a:ext cx="1669816" cy="954710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Array and image </a:t>
            </a:r>
            <a:r>
              <a:rPr lang="en-AU" dirty="0" err="1" smtClean="0"/>
              <a:t>beamforming</a:t>
            </a:r>
            <a:endParaRPr lang="en-AU" dirty="0"/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1835150" y="1395371"/>
            <a:ext cx="6338570" cy="3524250"/>
            <a:chOff x="1800" y="8635"/>
            <a:chExt cx="9982" cy="5550"/>
          </a:xfrm>
        </p:grpSpPr>
        <p:sp>
          <p:nvSpPr>
            <p:cNvPr id="5127" name="AutoShape 7"/>
            <p:cNvSpPr>
              <a:spLocks noChangeAspect="1" noChangeArrowheads="1"/>
            </p:cNvSpPr>
            <p:nvPr/>
          </p:nvSpPr>
          <p:spPr bwMode="auto">
            <a:xfrm>
              <a:off x="1800" y="8635"/>
              <a:ext cx="8280" cy="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6000" y="12475"/>
              <a:ext cx="1800" cy="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AU" sz="1000"/>
                <a:t>Post-correlator beamformed (c)</a:t>
              </a:r>
              <a:endParaRPr lang="en-AU"/>
            </a:p>
          </p:txBody>
        </p:sp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5280" y="8635"/>
              <a:ext cx="1320" cy="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AU" sz="1000"/>
                <a:t>Other antennas</a:t>
              </a:r>
              <a:endParaRPr lang="en-AU"/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2340" y="9355"/>
              <a:ext cx="1080" cy="30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4320" y="9355"/>
              <a:ext cx="1080" cy="30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 sz="1200" dirty="0">
                <a:latin typeface="Times New Roman" pitchFamily="18" charset="0"/>
              </a:endParaRPr>
            </a:p>
            <a:p>
              <a:endParaRPr lang="en-AU" sz="1200" dirty="0">
                <a:latin typeface="Times New Roman" pitchFamily="18" charset="0"/>
              </a:endParaRPr>
            </a:p>
            <a:p>
              <a:endParaRPr lang="en-AU" sz="1200" dirty="0">
                <a:latin typeface="Times New Roman" pitchFamily="18" charset="0"/>
              </a:endParaRPr>
            </a:p>
            <a:p>
              <a:endParaRPr lang="en-AU" sz="1200" dirty="0">
                <a:latin typeface="Times New Roman" pitchFamily="18" charset="0"/>
              </a:endParaRPr>
            </a:p>
            <a:p>
              <a:r>
                <a:rPr lang="en-AU" sz="1200" dirty="0" smtClean="0">
                  <a:latin typeface="Times New Roman" pitchFamily="18" charset="0"/>
                </a:rPr>
                <a:t>Array</a:t>
              </a:r>
            </a:p>
            <a:p>
              <a:r>
                <a:rPr lang="en-AU" sz="1200" dirty="0" smtClean="0">
                  <a:latin typeface="Times New Roman" pitchFamily="18" charset="0"/>
                </a:rPr>
                <a:t>Beam-former</a:t>
              </a:r>
              <a:endParaRPr lang="en-AU" dirty="0"/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6480" y="9355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 flipV="1">
              <a:off x="6480" y="9355"/>
              <a:ext cx="36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>
              <a:off x="6480" y="9355"/>
              <a:ext cx="36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 flipH="1">
              <a:off x="6300" y="9655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 flipH="1">
              <a:off x="6300" y="9415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 flipH="1">
              <a:off x="6840" y="9535"/>
              <a:ext cx="9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39" name="Line 19"/>
            <p:cNvSpPr>
              <a:spLocks noChangeShapeType="1"/>
            </p:cNvSpPr>
            <p:nvPr/>
          </p:nvSpPr>
          <p:spPr bwMode="auto">
            <a:xfrm>
              <a:off x="5400" y="9655"/>
              <a:ext cx="9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40" name="Rectangle 20"/>
            <p:cNvSpPr>
              <a:spLocks noChangeArrowheads="1"/>
            </p:cNvSpPr>
            <p:nvPr/>
          </p:nvSpPr>
          <p:spPr bwMode="auto">
            <a:xfrm>
              <a:off x="6480" y="9835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41" name="Line 21"/>
            <p:cNvSpPr>
              <a:spLocks noChangeShapeType="1"/>
            </p:cNvSpPr>
            <p:nvPr/>
          </p:nvSpPr>
          <p:spPr bwMode="auto">
            <a:xfrm flipV="1">
              <a:off x="6480" y="9835"/>
              <a:ext cx="36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42" name="Line 22"/>
            <p:cNvSpPr>
              <a:spLocks noChangeShapeType="1"/>
            </p:cNvSpPr>
            <p:nvPr/>
          </p:nvSpPr>
          <p:spPr bwMode="auto">
            <a:xfrm>
              <a:off x="6480" y="9835"/>
              <a:ext cx="36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43" name="Line 23"/>
            <p:cNvSpPr>
              <a:spLocks noChangeShapeType="1"/>
            </p:cNvSpPr>
            <p:nvPr/>
          </p:nvSpPr>
          <p:spPr bwMode="auto">
            <a:xfrm flipH="1">
              <a:off x="6300" y="10135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44" name="Line 24"/>
            <p:cNvSpPr>
              <a:spLocks noChangeShapeType="1"/>
            </p:cNvSpPr>
            <p:nvPr/>
          </p:nvSpPr>
          <p:spPr bwMode="auto">
            <a:xfrm flipH="1">
              <a:off x="6300" y="9895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45" name="Line 25"/>
            <p:cNvSpPr>
              <a:spLocks noChangeShapeType="1"/>
            </p:cNvSpPr>
            <p:nvPr/>
          </p:nvSpPr>
          <p:spPr bwMode="auto">
            <a:xfrm flipH="1">
              <a:off x="6840" y="10015"/>
              <a:ext cx="9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46" name="Line 26"/>
            <p:cNvSpPr>
              <a:spLocks noChangeShapeType="1"/>
            </p:cNvSpPr>
            <p:nvPr/>
          </p:nvSpPr>
          <p:spPr bwMode="auto">
            <a:xfrm>
              <a:off x="5400" y="10135"/>
              <a:ext cx="9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47" name="Rectangle 27"/>
            <p:cNvSpPr>
              <a:spLocks noChangeArrowheads="1"/>
            </p:cNvSpPr>
            <p:nvPr/>
          </p:nvSpPr>
          <p:spPr bwMode="auto">
            <a:xfrm>
              <a:off x="6480" y="10315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48" name="Line 28"/>
            <p:cNvSpPr>
              <a:spLocks noChangeShapeType="1"/>
            </p:cNvSpPr>
            <p:nvPr/>
          </p:nvSpPr>
          <p:spPr bwMode="auto">
            <a:xfrm flipV="1">
              <a:off x="6480" y="10315"/>
              <a:ext cx="36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auto">
            <a:xfrm>
              <a:off x="6480" y="10315"/>
              <a:ext cx="36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50" name="Line 30"/>
            <p:cNvSpPr>
              <a:spLocks noChangeShapeType="1"/>
            </p:cNvSpPr>
            <p:nvPr/>
          </p:nvSpPr>
          <p:spPr bwMode="auto">
            <a:xfrm flipH="1">
              <a:off x="6300" y="10615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51" name="Line 31"/>
            <p:cNvSpPr>
              <a:spLocks noChangeShapeType="1"/>
            </p:cNvSpPr>
            <p:nvPr/>
          </p:nvSpPr>
          <p:spPr bwMode="auto">
            <a:xfrm flipH="1">
              <a:off x="6300" y="10375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52" name="Line 32"/>
            <p:cNvSpPr>
              <a:spLocks noChangeShapeType="1"/>
            </p:cNvSpPr>
            <p:nvPr/>
          </p:nvSpPr>
          <p:spPr bwMode="auto">
            <a:xfrm flipH="1">
              <a:off x="6840" y="10495"/>
              <a:ext cx="9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53" name="Line 33"/>
            <p:cNvSpPr>
              <a:spLocks noChangeShapeType="1"/>
            </p:cNvSpPr>
            <p:nvPr/>
          </p:nvSpPr>
          <p:spPr bwMode="auto">
            <a:xfrm>
              <a:off x="5400" y="10615"/>
              <a:ext cx="9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54" name="Rectangle 34"/>
            <p:cNvSpPr>
              <a:spLocks noChangeArrowheads="1"/>
            </p:cNvSpPr>
            <p:nvPr/>
          </p:nvSpPr>
          <p:spPr bwMode="auto">
            <a:xfrm>
              <a:off x="6480" y="11875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55" name="Line 35"/>
            <p:cNvSpPr>
              <a:spLocks noChangeShapeType="1"/>
            </p:cNvSpPr>
            <p:nvPr/>
          </p:nvSpPr>
          <p:spPr bwMode="auto">
            <a:xfrm flipV="1">
              <a:off x="6480" y="11875"/>
              <a:ext cx="36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56" name="Line 36"/>
            <p:cNvSpPr>
              <a:spLocks noChangeShapeType="1"/>
            </p:cNvSpPr>
            <p:nvPr/>
          </p:nvSpPr>
          <p:spPr bwMode="auto">
            <a:xfrm>
              <a:off x="6480" y="11875"/>
              <a:ext cx="36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57" name="Line 37"/>
            <p:cNvSpPr>
              <a:spLocks noChangeShapeType="1"/>
            </p:cNvSpPr>
            <p:nvPr/>
          </p:nvSpPr>
          <p:spPr bwMode="auto">
            <a:xfrm flipH="1">
              <a:off x="6300" y="12175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58" name="Line 38"/>
            <p:cNvSpPr>
              <a:spLocks noChangeShapeType="1"/>
            </p:cNvSpPr>
            <p:nvPr/>
          </p:nvSpPr>
          <p:spPr bwMode="auto">
            <a:xfrm flipH="1">
              <a:off x="6300" y="11935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59" name="Line 39"/>
            <p:cNvSpPr>
              <a:spLocks noChangeShapeType="1"/>
            </p:cNvSpPr>
            <p:nvPr/>
          </p:nvSpPr>
          <p:spPr bwMode="auto">
            <a:xfrm flipH="1">
              <a:off x="6840" y="12055"/>
              <a:ext cx="9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60" name="Line 40"/>
            <p:cNvSpPr>
              <a:spLocks noChangeShapeType="1"/>
            </p:cNvSpPr>
            <p:nvPr/>
          </p:nvSpPr>
          <p:spPr bwMode="auto">
            <a:xfrm>
              <a:off x="5400" y="12175"/>
              <a:ext cx="9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61" name="AutoShape 41"/>
            <p:cNvSpPr>
              <a:spLocks noChangeArrowheads="1"/>
            </p:cNvSpPr>
            <p:nvPr/>
          </p:nvSpPr>
          <p:spPr bwMode="auto">
            <a:xfrm rot="5400000">
              <a:off x="7995" y="12640"/>
              <a:ext cx="1560" cy="111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5162" name="Line 42"/>
            <p:cNvSpPr>
              <a:spLocks noChangeShapeType="1"/>
            </p:cNvSpPr>
            <p:nvPr/>
          </p:nvSpPr>
          <p:spPr bwMode="auto">
            <a:xfrm>
              <a:off x="3420" y="9475"/>
              <a:ext cx="9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63" name="Line 43"/>
            <p:cNvSpPr>
              <a:spLocks noChangeShapeType="1"/>
            </p:cNvSpPr>
            <p:nvPr/>
          </p:nvSpPr>
          <p:spPr bwMode="auto">
            <a:xfrm>
              <a:off x="3420" y="9654"/>
              <a:ext cx="9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64" name="Line 44"/>
            <p:cNvSpPr>
              <a:spLocks noChangeShapeType="1"/>
            </p:cNvSpPr>
            <p:nvPr/>
          </p:nvSpPr>
          <p:spPr bwMode="auto">
            <a:xfrm>
              <a:off x="3420" y="9833"/>
              <a:ext cx="9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65" name="Line 45"/>
            <p:cNvSpPr>
              <a:spLocks noChangeShapeType="1"/>
            </p:cNvSpPr>
            <p:nvPr/>
          </p:nvSpPr>
          <p:spPr bwMode="auto">
            <a:xfrm>
              <a:off x="3420" y="10012"/>
              <a:ext cx="9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66" name="Line 46"/>
            <p:cNvSpPr>
              <a:spLocks noChangeShapeType="1"/>
            </p:cNvSpPr>
            <p:nvPr/>
          </p:nvSpPr>
          <p:spPr bwMode="auto">
            <a:xfrm>
              <a:off x="3420" y="12294"/>
              <a:ext cx="9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67" name="Line 47"/>
            <p:cNvSpPr>
              <a:spLocks noChangeShapeType="1"/>
            </p:cNvSpPr>
            <p:nvPr/>
          </p:nvSpPr>
          <p:spPr bwMode="auto">
            <a:xfrm>
              <a:off x="3420" y="12115"/>
              <a:ext cx="9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68" name="Line 48"/>
            <p:cNvSpPr>
              <a:spLocks noChangeShapeType="1"/>
            </p:cNvSpPr>
            <p:nvPr/>
          </p:nvSpPr>
          <p:spPr bwMode="auto">
            <a:xfrm>
              <a:off x="6300" y="9175"/>
              <a:ext cx="1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69" name="Line 49"/>
            <p:cNvSpPr>
              <a:spLocks noChangeShapeType="1"/>
            </p:cNvSpPr>
            <p:nvPr/>
          </p:nvSpPr>
          <p:spPr bwMode="auto">
            <a:xfrm>
              <a:off x="6300" y="9415"/>
              <a:ext cx="1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70" name="Line 50"/>
            <p:cNvSpPr>
              <a:spLocks noChangeShapeType="1"/>
            </p:cNvSpPr>
            <p:nvPr/>
          </p:nvSpPr>
          <p:spPr bwMode="auto">
            <a:xfrm>
              <a:off x="6300" y="9895"/>
              <a:ext cx="1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71" name="Line 51"/>
            <p:cNvSpPr>
              <a:spLocks noChangeShapeType="1"/>
            </p:cNvSpPr>
            <p:nvPr/>
          </p:nvSpPr>
          <p:spPr bwMode="auto">
            <a:xfrm>
              <a:off x="6300" y="10375"/>
              <a:ext cx="1" cy="15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72" name="AutoShape 52"/>
            <p:cNvSpPr>
              <a:spLocks noChangeArrowheads="1"/>
            </p:cNvSpPr>
            <p:nvPr/>
          </p:nvSpPr>
          <p:spPr bwMode="auto">
            <a:xfrm>
              <a:off x="3780" y="12955"/>
              <a:ext cx="4440" cy="420"/>
            </a:xfrm>
            <a:prstGeom prst="rightArrow">
              <a:avLst>
                <a:gd name="adj1" fmla="val 25713"/>
                <a:gd name="adj2" fmla="val 5393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73" name="AutoShape 53"/>
            <p:cNvSpPr>
              <a:spLocks noChangeArrowheads="1"/>
            </p:cNvSpPr>
            <p:nvPr/>
          </p:nvSpPr>
          <p:spPr bwMode="auto">
            <a:xfrm>
              <a:off x="3720" y="12415"/>
              <a:ext cx="240" cy="660"/>
            </a:xfrm>
            <a:prstGeom prst="downArrow">
              <a:avLst>
                <a:gd name="adj1" fmla="val 50000"/>
                <a:gd name="adj2" fmla="val 6875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74" name="AutoShape 54"/>
            <p:cNvSpPr>
              <a:spLocks noChangeArrowheads="1"/>
            </p:cNvSpPr>
            <p:nvPr/>
          </p:nvSpPr>
          <p:spPr bwMode="auto">
            <a:xfrm>
              <a:off x="5760" y="12415"/>
              <a:ext cx="240" cy="660"/>
            </a:xfrm>
            <a:prstGeom prst="downArrow">
              <a:avLst>
                <a:gd name="adj1" fmla="val 50000"/>
                <a:gd name="adj2" fmla="val 6875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75" name="AutoShape 55"/>
            <p:cNvSpPr>
              <a:spLocks noChangeArrowheads="1"/>
            </p:cNvSpPr>
            <p:nvPr/>
          </p:nvSpPr>
          <p:spPr bwMode="auto">
            <a:xfrm>
              <a:off x="7680" y="12415"/>
              <a:ext cx="240" cy="660"/>
            </a:xfrm>
            <a:prstGeom prst="downArrow">
              <a:avLst>
                <a:gd name="adj1" fmla="val 50000"/>
                <a:gd name="adj2" fmla="val 6875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76" name="Text Box 56"/>
            <p:cNvSpPr txBox="1">
              <a:spLocks noChangeArrowheads="1"/>
            </p:cNvSpPr>
            <p:nvPr/>
          </p:nvSpPr>
          <p:spPr bwMode="auto">
            <a:xfrm>
              <a:off x="2400" y="10615"/>
              <a:ext cx="960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AU" sz="1200">
                  <a:latin typeface="Times New Roman" pitchFamily="18" charset="0"/>
                </a:rPr>
                <a:t>Array</a:t>
              </a:r>
              <a:endParaRPr lang="en-AU"/>
            </a:p>
          </p:txBody>
        </p:sp>
        <p:sp>
          <p:nvSpPr>
            <p:cNvPr id="5177" name="Line 57"/>
            <p:cNvSpPr>
              <a:spLocks noChangeShapeType="1"/>
            </p:cNvSpPr>
            <p:nvPr/>
          </p:nvSpPr>
          <p:spPr bwMode="auto">
            <a:xfrm>
              <a:off x="9300" y="13195"/>
              <a:ext cx="5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178" name="Text Box 58"/>
            <p:cNvSpPr txBox="1">
              <a:spLocks noChangeArrowheads="1"/>
            </p:cNvSpPr>
            <p:nvPr/>
          </p:nvSpPr>
          <p:spPr bwMode="auto">
            <a:xfrm>
              <a:off x="2400" y="12475"/>
              <a:ext cx="1320" cy="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AU" sz="1000"/>
                <a:t>Raw array ports (r)</a:t>
              </a:r>
              <a:endParaRPr lang="en-AU"/>
            </a:p>
          </p:txBody>
        </p:sp>
        <p:sp>
          <p:nvSpPr>
            <p:cNvPr id="5179" name="Text Box 59"/>
            <p:cNvSpPr txBox="1">
              <a:spLocks noChangeArrowheads="1"/>
            </p:cNvSpPr>
            <p:nvPr/>
          </p:nvSpPr>
          <p:spPr bwMode="auto">
            <a:xfrm>
              <a:off x="4020" y="12475"/>
              <a:ext cx="1740" cy="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AU" sz="1000"/>
                <a:t>Pre-correlator beamformed (b)</a:t>
              </a:r>
              <a:endParaRPr lang="en-AU"/>
            </a:p>
          </p:txBody>
        </p:sp>
        <p:sp>
          <p:nvSpPr>
            <p:cNvPr id="66" name="Rectangle 11"/>
            <p:cNvSpPr>
              <a:spLocks noChangeArrowheads="1"/>
            </p:cNvSpPr>
            <p:nvPr/>
          </p:nvSpPr>
          <p:spPr bwMode="auto">
            <a:xfrm>
              <a:off x="9836" y="12553"/>
              <a:ext cx="1398" cy="12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050" dirty="0" smtClean="0"/>
            </a:p>
            <a:p>
              <a:r>
                <a:rPr lang="en-US" sz="1050" dirty="0" smtClean="0"/>
                <a:t>Synthesis</a:t>
              </a:r>
            </a:p>
            <a:p>
              <a:r>
                <a:rPr lang="en-US" sz="1050" dirty="0" err="1" smtClean="0"/>
                <a:t>Beamform</a:t>
              </a:r>
              <a:endParaRPr lang="en-US" sz="1050" dirty="0"/>
            </a:p>
          </p:txBody>
        </p:sp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8124" y="12967"/>
              <a:ext cx="132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AU" sz="1000" dirty="0"/>
                <a:t>Image</a:t>
              </a:r>
            </a:p>
            <a:p>
              <a:r>
                <a:rPr lang="en-AU" sz="1000" dirty="0" err="1"/>
                <a:t>beamform</a:t>
              </a:r>
              <a:endParaRPr lang="en-AU" dirty="0"/>
            </a:p>
          </p:txBody>
        </p:sp>
        <p:sp>
          <p:nvSpPr>
            <p:cNvPr id="70" name="Line 57"/>
            <p:cNvSpPr>
              <a:spLocks noChangeShapeType="1"/>
            </p:cNvSpPr>
            <p:nvPr/>
          </p:nvSpPr>
          <p:spPr bwMode="auto">
            <a:xfrm>
              <a:off x="11242" y="13192"/>
              <a:ext cx="5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1103313" y="4928260"/>
            <a:ext cx="7343775" cy="1579418"/>
          </a:xfrm>
        </p:spPr>
        <p:txBody>
          <a:bodyPr/>
          <a:lstStyle/>
          <a:p>
            <a:r>
              <a:rPr lang="en-US" sz="1800" dirty="0" smtClean="0">
                <a:sym typeface="Wingdings" pitchFamily="2" charset="2"/>
              </a:rPr>
              <a:t>Array </a:t>
            </a:r>
            <a:r>
              <a:rPr lang="en-US" sz="1800" dirty="0" err="1" smtClean="0">
                <a:sym typeface="Wingdings" pitchFamily="2" charset="2"/>
              </a:rPr>
              <a:t>beamformer</a:t>
            </a:r>
            <a:r>
              <a:rPr lang="en-US" sz="1800" dirty="0" smtClean="0">
                <a:sym typeface="Wingdings" pitchFamily="2" charset="2"/>
              </a:rPr>
              <a:t> must form max sensitivity beams (or else must measure cross correlations between ports!!!)</a:t>
            </a:r>
          </a:p>
          <a:p>
            <a:r>
              <a:rPr lang="en-US" sz="1800" dirty="0" smtClean="0">
                <a:sym typeface="Wingdings" pitchFamily="2" charset="2"/>
              </a:rPr>
              <a:t>Image beam forming to make flat field primary beam</a:t>
            </a:r>
          </a:p>
          <a:p>
            <a:r>
              <a:rPr lang="en-US" sz="1800" dirty="0" smtClean="0">
                <a:sym typeface="Wingdings" pitchFamily="2" charset="2"/>
              </a:rPr>
              <a:t>Synthesis </a:t>
            </a:r>
            <a:r>
              <a:rPr lang="en-US" sz="1800" dirty="0" err="1" smtClean="0">
                <a:sym typeface="Wingdings" pitchFamily="2" charset="2"/>
              </a:rPr>
              <a:t>beamforming</a:t>
            </a:r>
            <a:r>
              <a:rPr lang="en-US" sz="1800" dirty="0" smtClean="0">
                <a:sym typeface="Wingdings" pitchFamily="2" charset="2"/>
              </a:rPr>
              <a:t> to make final maps</a:t>
            </a:r>
            <a:endParaRPr lang="en-AU" sz="1800" dirty="0" smtClean="0">
              <a:sym typeface="Wingdings" pitchFamily="2" charset="2"/>
            </a:endParaRPr>
          </a:p>
        </p:txBody>
      </p:sp>
      <p:sp>
        <p:nvSpPr>
          <p:cNvPr id="59" name="Freeform 5"/>
          <p:cNvSpPr>
            <a:spLocks/>
          </p:cNvSpPr>
          <p:nvPr/>
        </p:nvSpPr>
        <p:spPr bwMode="auto">
          <a:xfrm>
            <a:off x="5902017" y="1520372"/>
            <a:ext cx="901700" cy="1379538"/>
          </a:xfrm>
          <a:custGeom>
            <a:avLst/>
            <a:gdLst/>
            <a:ahLst/>
            <a:cxnLst>
              <a:cxn ang="0">
                <a:pos x="0" y="524"/>
              </a:cxn>
              <a:cxn ang="0">
                <a:pos x="45" y="161"/>
              </a:cxn>
              <a:cxn ang="0">
                <a:pos x="91" y="25"/>
              </a:cxn>
              <a:cxn ang="0">
                <a:pos x="181" y="25"/>
              </a:cxn>
              <a:cxn ang="0">
                <a:pos x="219" y="172"/>
              </a:cxn>
              <a:cxn ang="0">
                <a:pos x="239" y="511"/>
              </a:cxn>
              <a:cxn ang="0">
                <a:pos x="227" y="524"/>
              </a:cxn>
            </a:cxnLst>
            <a:rect l="0" t="0" r="r" b="b"/>
            <a:pathLst>
              <a:path w="240" h="570">
                <a:moveTo>
                  <a:pt x="0" y="524"/>
                </a:moveTo>
                <a:cubicBezTo>
                  <a:pt x="15" y="384"/>
                  <a:pt x="30" y="244"/>
                  <a:pt x="45" y="161"/>
                </a:cubicBezTo>
                <a:cubicBezTo>
                  <a:pt x="60" y="78"/>
                  <a:pt x="68" y="48"/>
                  <a:pt x="91" y="25"/>
                </a:cubicBezTo>
                <a:cubicBezTo>
                  <a:pt x="114" y="2"/>
                  <a:pt x="160" y="0"/>
                  <a:pt x="181" y="25"/>
                </a:cubicBezTo>
                <a:cubicBezTo>
                  <a:pt x="202" y="50"/>
                  <a:pt x="209" y="91"/>
                  <a:pt x="219" y="172"/>
                </a:cubicBezTo>
                <a:cubicBezTo>
                  <a:pt x="229" y="253"/>
                  <a:pt x="238" y="452"/>
                  <a:pt x="239" y="511"/>
                </a:cubicBezTo>
                <a:cubicBezTo>
                  <a:pt x="240" y="570"/>
                  <a:pt x="229" y="521"/>
                  <a:pt x="227" y="52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60" name="Freeform 6"/>
          <p:cNvSpPr>
            <a:spLocks/>
          </p:cNvSpPr>
          <p:nvPr/>
        </p:nvSpPr>
        <p:spPr bwMode="auto">
          <a:xfrm>
            <a:off x="6413192" y="1517197"/>
            <a:ext cx="901700" cy="1381125"/>
          </a:xfrm>
          <a:custGeom>
            <a:avLst/>
            <a:gdLst/>
            <a:ahLst/>
            <a:cxnLst>
              <a:cxn ang="0">
                <a:pos x="0" y="524"/>
              </a:cxn>
              <a:cxn ang="0">
                <a:pos x="45" y="161"/>
              </a:cxn>
              <a:cxn ang="0">
                <a:pos x="91" y="25"/>
              </a:cxn>
              <a:cxn ang="0">
                <a:pos x="181" y="25"/>
              </a:cxn>
              <a:cxn ang="0">
                <a:pos x="219" y="172"/>
              </a:cxn>
              <a:cxn ang="0">
                <a:pos x="239" y="511"/>
              </a:cxn>
              <a:cxn ang="0">
                <a:pos x="227" y="524"/>
              </a:cxn>
            </a:cxnLst>
            <a:rect l="0" t="0" r="r" b="b"/>
            <a:pathLst>
              <a:path w="240" h="570">
                <a:moveTo>
                  <a:pt x="0" y="524"/>
                </a:moveTo>
                <a:cubicBezTo>
                  <a:pt x="15" y="384"/>
                  <a:pt x="30" y="244"/>
                  <a:pt x="45" y="161"/>
                </a:cubicBezTo>
                <a:cubicBezTo>
                  <a:pt x="60" y="78"/>
                  <a:pt x="68" y="48"/>
                  <a:pt x="91" y="25"/>
                </a:cubicBezTo>
                <a:cubicBezTo>
                  <a:pt x="114" y="2"/>
                  <a:pt x="160" y="0"/>
                  <a:pt x="181" y="25"/>
                </a:cubicBezTo>
                <a:cubicBezTo>
                  <a:pt x="202" y="50"/>
                  <a:pt x="209" y="91"/>
                  <a:pt x="219" y="172"/>
                </a:cubicBezTo>
                <a:cubicBezTo>
                  <a:pt x="229" y="253"/>
                  <a:pt x="238" y="452"/>
                  <a:pt x="239" y="511"/>
                </a:cubicBezTo>
                <a:cubicBezTo>
                  <a:pt x="240" y="570"/>
                  <a:pt x="229" y="521"/>
                  <a:pt x="227" y="52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61" name="Freeform 7"/>
          <p:cNvSpPr>
            <a:spLocks/>
          </p:cNvSpPr>
          <p:nvPr/>
        </p:nvSpPr>
        <p:spPr bwMode="auto">
          <a:xfrm>
            <a:off x="6924367" y="1515610"/>
            <a:ext cx="901700" cy="1379537"/>
          </a:xfrm>
          <a:custGeom>
            <a:avLst/>
            <a:gdLst/>
            <a:ahLst/>
            <a:cxnLst>
              <a:cxn ang="0">
                <a:pos x="0" y="524"/>
              </a:cxn>
              <a:cxn ang="0">
                <a:pos x="45" y="161"/>
              </a:cxn>
              <a:cxn ang="0">
                <a:pos x="91" y="25"/>
              </a:cxn>
              <a:cxn ang="0">
                <a:pos x="181" y="25"/>
              </a:cxn>
              <a:cxn ang="0">
                <a:pos x="219" y="172"/>
              </a:cxn>
              <a:cxn ang="0">
                <a:pos x="239" y="511"/>
              </a:cxn>
              <a:cxn ang="0">
                <a:pos x="227" y="524"/>
              </a:cxn>
            </a:cxnLst>
            <a:rect l="0" t="0" r="r" b="b"/>
            <a:pathLst>
              <a:path w="240" h="570">
                <a:moveTo>
                  <a:pt x="0" y="524"/>
                </a:moveTo>
                <a:cubicBezTo>
                  <a:pt x="15" y="384"/>
                  <a:pt x="30" y="244"/>
                  <a:pt x="45" y="161"/>
                </a:cubicBezTo>
                <a:cubicBezTo>
                  <a:pt x="60" y="78"/>
                  <a:pt x="68" y="48"/>
                  <a:pt x="91" y="25"/>
                </a:cubicBezTo>
                <a:cubicBezTo>
                  <a:pt x="114" y="2"/>
                  <a:pt x="160" y="0"/>
                  <a:pt x="181" y="25"/>
                </a:cubicBezTo>
                <a:cubicBezTo>
                  <a:pt x="202" y="50"/>
                  <a:pt x="209" y="91"/>
                  <a:pt x="219" y="172"/>
                </a:cubicBezTo>
                <a:cubicBezTo>
                  <a:pt x="229" y="253"/>
                  <a:pt x="238" y="452"/>
                  <a:pt x="239" y="511"/>
                </a:cubicBezTo>
                <a:cubicBezTo>
                  <a:pt x="240" y="570"/>
                  <a:pt x="229" y="521"/>
                  <a:pt x="227" y="52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62" name="Freeform 8"/>
          <p:cNvSpPr>
            <a:spLocks/>
          </p:cNvSpPr>
          <p:nvPr/>
        </p:nvSpPr>
        <p:spPr bwMode="auto">
          <a:xfrm>
            <a:off x="7435542" y="1512435"/>
            <a:ext cx="901700" cy="1381125"/>
          </a:xfrm>
          <a:custGeom>
            <a:avLst/>
            <a:gdLst/>
            <a:ahLst/>
            <a:cxnLst>
              <a:cxn ang="0">
                <a:pos x="0" y="524"/>
              </a:cxn>
              <a:cxn ang="0">
                <a:pos x="45" y="161"/>
              </a:cxn>
              <a:cxn ang="0">
                <a:pos x="91" y="25"/>
              </a:cxn>
              <a:cxn ang="0">
                <a:pos x="181" y="25"/>
              </a:cxn>
              <a:cxn ang="0">
                <a:pos x="219" y="172"/>
              </a:cxn>
              <a:cxn ang="0">
                <a:pos x="239" y="511"/>
              </a:cxn>
              <a:cxn ang="0">
                <a:pos x="227" y="524"/>
              </a:cxn>
            </a:cxnLst>
            <a:rect l="0" t="0" r="r" b="b"/>
            <a:pathLst>
              <a:path w="240" h="570">
                <a:moveTo>
                  <a:pt x="0" y="524"/>
                </a:moveTo>
                <a:cubicBezTo>
                  <a:pt x="15" y="384"/>
                  <a:pt x="30" y="244"/>
                  <a:pt x="45" y="161"/>
                </a:cubicBezTo>
                <a:cubicBezTo>
                  <a:pt x="60" y="78"/>
                  <a:pt x="68" y="48"/>
                  <a:pt x="91" y="25"/>
                </a:cubicBezTo>
                <a:cubicBezTo>
                  <a:pt x="114" y="2"/>
                  <a:pt x="160" y="0"/>
                  <a:pt x="181" y="25"/>
                </a:cubicBezTo>
                <a:cubicBezTo>
                  <a:pt x="202" y="50"/>
                  <a:pt x="209" y="91"/>
                  <a:pt x="219" y="172"/>
                </a:cubicBezTo>
                <a:cubicBezTo>
                  <a:pt x="229" y="253"/>
                  <a:pt x="238" y="452"/>
                  <a:pt x="239" y="511"/>
                </a:cubicBezTo>
                <a:cubicBezTo>
                  <a:pt x="240" y="570"/>
                  <a:pt x="229" y="521"/>
                  <a:pt x="227" y="52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63" name="Freeform 9"/>
          <p:cNvSpPr>
            <a:spLocks/>
          </p:cNvSpPr>
          <p:nvPr/>
        </p:nvSpPr>
        <p:spPr bwMode="auto">
          <a:xfrm>
            <a:off x="7946717" y="1510847"/>
            <a:ext cx="901700" cy="1379538"/>
          </a:xfrm>
          <a:custGeom>
            <a:avLst/>
            <a:gdLst/>
            <a:ahLst/>
            <a:cxnLst>
              <a:cxn ang="0">
                <a:pos x="0" y="524"/>
              </a:cxn>
              <a:cxn ang="0">
                <a:pos x="45" y="161"/>
              </a:cxn>
              <a:cxn ang="0">
                <a:pos x="91" y="25"/>
              </a:cxn>
              <a:cxn ang="0">
                <a:pos x="181" y="25"/>
              </a:cxn>
              <a:cxn ang="0">
                <a:pos x="219" y="172"/>
              </a:cxn>
              <a:cxn ang="0">
                <a:pos x="239" y="511"/>
              </a:cxn>
              <a:cxn ang="0">
                <a:pos x="227" y="524"/>
              </a:cxn>
            </a:cxnLst>
            <a:rect l="0" t="0" r="r" b="b"/>
            <a:pathLst>
              <a:path w="240" h="570">
                <a:moveTo>
                  <a:pt x="0" y="524"/>
                </a:moveTo>
                <a:cubicBezTo>
                  <a:pt x="15" y="384"/>
                  <a:pt x="30" y="244"/>
                  <a:pt x="45" y="161"/>
                </a:cubicBezTo>
                <a:cubicBezTo>
                  <a:pt x="60" y="78"/>
                  <a:pt x="68" y="48"/>
                  <a:pt x="91" y="25"/>
                </a:cubicBezTo>
                <a:cubicBezTo>
                  <a:pt x="114" y="2"/>
                  <a:pt x="160" y="0"/>
                  <a:pt x="181" y="25"/>
                </a:cubicBezTo>
                <a:cubicBezTo>
                  <a:pt x="202" y="50"/>
                  <a:pt x="209" y="91"/>
                  <a:pt x="219" y="172"/>
                </a:cubicBezTo>
                <a:cubicBezTo>
                  <a:pt x="229" y="253"/>
                  <a:pt x="238" y="452"/>
                  <a:pt x="239" y="511"/>
                </a:cubicBezTo>
                <a:cubicBezTo>
                  <a:pt x="240" y="570"/>
                  <a:pt x="229" y="521"/>
                  <a:pt x="227" y="52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64" name="Freeform 10"/>
          <p:cNvSpPr>
            <a:spLocks/>
          </p:cNvSpPr>
          <p:nvPr/>
        </p:nvSpPr>
        <p:spPr bwMode="auto">
          <a:xfrm>
            <a:off x="5898842" y="1469572"/>
            <a:ext cx="2976562" cy="1357313"/>
          </a:xfrm>
          <a:custGeom>
            <a:avLst/>
            <a:gdLst/>
            <a:ahLst/>
            <a:cxnLst>
              <a:cxn ang="0">
                <a:pos x="0" y="535"/>
              </a:cxn>
              <a:cxn ang="0">
                <a:pos x="36" y="227"/>
              </a:cxn>
              <a:cxn ang="0">
                <a:pos x="104" y="47"/>
              </a:cxn>
              <a:cxn ang="0">
                <a:pos x="200" y="26"/>
              </a:cxn>
              <a:cxn ang="0">
                <a:pos x="344" y="21"/>
              </a:cxn>
              <a:cxn ang="0">
                <a:pos x="535" y="21"/>
              </a:cxn>
              <a:cxn ang="0">
                <a:pos x="699" y="21"/>
              </a:cxn>
              <a:cxn ang="0">
                <a:pos x="766" y="150"/>
              </a:cxn>
              <a:cxn ang="0">
                <a:pos x="785" y="319"/>
              </a:cxn>
              <a:cxn ang="0">
                <a:pos x="792" y="561"/>
              </a:cxn>
            </a:cxnLst>
            <a:rect l="0" t="0" r="r" b="b"/>
            <a:pathLst>
              <a:path w="792" h="561">
                <a:moveTo>
                  <a:pt x="0" y="535"/>
                </a:moveTo>
                <a:cubicBezTo>
                  <a:pt x="6" y="484"/>
                  <a:pt x="19" y="308"/>
                  <a:pt x="36" y="227"/>
                </a:cubicBezTo>
                <a:cubicBezTo>
                  <a:pt x="53" y="146"/>
                  <a:pt x="77" y="80"/>
                  <a:pt x="104" y="47"/>
                </a:cubicBezTo>
                <a:cubicBezTo>
                  <a:pt x="131" y="14"/>
                  <a:pt x="160" y="30"/>
                  <a:pt x="200" y="26"/>
                </a:cubicBezTo>
                <a:cubicBezTo>
                  <a:pt x="240" y="22"/>
                  <a:pt x="288" y="22"/>
                  <a:pt x="344" y="21"/>
                </a:cubicBezTo>
                <a:cubicBezTo>
                  <a:pt x="400" y="20"/>
                  <a:pt x="476" y="21"/>
                  <a:pt x="535" y="21"/>
                </a:cubicBezTo>
                <a:cubicBezTo>
                  <a:pt x="594" y="21"/>
                  <a:pt x="661" y="0"/>
                  <a:pt x="699" y="21"/>
                </a:cubicBezTo>
                <a:cubicBezTo>
                  <a:pt x="737" y="42"/>
                  <a:pt x="752" y="100"/>
                  <a:pt x="766" y="150"/>
                </a:cubicBezTo>
                <a:cubicBezTo>
                  <a:pt x="780" y="200"/>
                  <a:pt x="781" y="250"/>
                  <a:pt x="785" y="319"/>
                </a:cubicBezTo>
                <a:cubicBezTo>
                  <a:pt x="789" y="388"/>
                  <a:pt x="791" y="511"/>
                  <a:pt x="792" y="561"/>
                </a:cubicBezTo>
              </a:path>
            </a:pathLst>
          </a:custGeom>
          <a:noFill/>
          <a:ln w="28575" cmpd="sng">
            <a:solidFill>
              <a:srgbClr val="EA5E3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65" name="Freeform 11"/>
          <p:cNvSpPr>
            <a:spLocks/>
          </p:cNvSpPr>
          <p:nvPr/>
        </p:nvSpPr>
        <p:spPr bwMode="auto">
          <a:xfrm>
            <a:off x="5778192" y="1469572"/>
            <a:ext cx="3070225" cy="1457325"/>
          </a:xfrm>
          <a:custGeom>
            <a:avLst/>
            <a:gdLst/>
            <a:ahLst/>
            <a:cxnLst>
              <a:cxn ang="0">
                <a:pos x="0" y="692"/>
              </a:cxn>
              <a:cxn ang="0">
                <a:pos x="38" y="637"/>
              </a:cxn>
              <a:cxn ang="0">
                <a:pos x="84" y="683"/>
              </a:cxn>
              <a:cxn ang="0">
                <a:pos x="129" y="637"/>
              </a:cxn>
              <a:cxn ang="0">
                <a:pos x="174" y="683"/>
              </a:cxn>
              <a:cxn ang="0">
                <a:pos x="220" y="637"/>
              </a:cxn>
              <a:cxn ang="0">
                <a:pos x="310" y="683"/>
              </a:cxn>
              <a:cxn ang="0">
                <a:pos x="356" y="637"/>
              </a:cxn>
              <a:cxn ang="0">
                <a:pos x="446" y="683"/>
              </a:cxn>
              <a:cxn ang="0">
                <a:pos x="492" y="637"/>
              </a:cxn>
              <a:cxn ang="0">
                <a:pos x="537" y="728"/>
              </a:cxn>
              <a:cxn ang="0">
                <a:pos x="628" y="592"/>
              </a:cxn>
              <a:cxn ang="0">
                <a:pos x="673" y="728"/>
              </a:cxn>
              <a:cxn ang="0">
                <a:pos x="719" y="274"/>
              </a:cxn>
              <a:cxn ang="0">
                <a:pos x="764" y="2"/>
              </a:cxn>
              <a:cxn ang="0">
                <a:pos x="782" y="286"/>
              </a:cxn>
              <a:cxn ang="0">
                <a:pos x="797" y="702"/>
              </a:cxn>
              <a:cxn ang="0">
                <a:pos x="833" y="733"/>
              </a:cxn>
              <a:cxn ang="0">
                <a:pos x="855" y="592"/>
              </a:cxn>
              <a:cxn ang="0">
                <a:pos x="885" y="661"/>
              </a:cxn>
              <a:cxn ang="0">
                <a:pos x="900" y="728"/>
              </a:cxn>
              <a:cxn ang="0">
                <a:pos x="945" y="683"/>
              </a:cxn>
              <a:cxn ang="0">
                <a:pos x="962" y="615"/>
              </a:cxn>
              <a:cxn ang="0">
                <a:pos x="991" y="683"/>
              </a:cxn>
              <a:cxn ang="0">
                <a:pos x="1036" y="637"/>
              </a:cxn>
              <a:cxn ang="0">
                <a:pos x="1081" y="683"/>
              </a:cxn>
              <a:cxn ang="0">
                <a:pos x="1127" y="637"/>
              </a:cxn>
              <a:cxn ang="0">
                <a:pos x="1172" y="683"/>
              </a:cxn>
              <a:cxn ang="0">
                <a:pos x="1263" y="637"/>
              </a:cxn>
              <a:cxn ang="0">
                <a:pos x="1308" y="683"/>
              </a:cxn>
              <a:cxn ang="0">
                <a:pos x="1354" y="637"/>
              </a:cxn>
              <a:cxn ang="0">
                <a:pos x="1444" y="637"/>
              </a:cxn>
              <a:cxn ang="0">
                <a:pos x="1490" y="683"/>
              </a:cxn>
              <a:cxn ang="0">
                <a:pos x="1535" y="637"/>
              </a:cxn>
              <a:cxn ang="0">
                <a:pos x="1580" y="683"/>
              </a:cxn>
              <a:cxn ang="0">
                <a:pos x="1671" y="637"/>
              </a:cxn>
            </a:cxnLst>
            <a:rect l="0" t="0" r="r" b="b"/>
            <a:pathLst>
              <a:path w="1671" h="781">
                <a:moveTo>
                  <a:pt x="0" y="692"/>
                </a:moveTo>
                <a:cubicBezTo>
                  <a:pt x="4" y="683"/>
                  <a:pt x="24" y="639"/>
                  <a:pt x="38" y="637"/>
                </a:cubicBezTo>
                <a:cubicBezTo>
                  <a:pt x="52" y="635"/>
                  <a:pt x="69" y="683"/>
                  <a:pt x="84" y="683"/>
                </a:cubicBezTo>
                <a:cubicBezTo>
                  <a:pt x="99" y="683"/>
                  <a:pt x="114" y="637"/>
                  <a:pt x="129" y="637"/>
                </a:cubicBezTo>
                <a:cubicBezTo>
                  <a:pt x="144" y="637"/>
                  <a:pt x="159" y="683"/>
                  <a:pt x="174" y="683"/>
                </a:cubicBezTo>
                <a:cubicBezTo>
                  <a:pt x="189" y="683"/>
                  <a:pt x="197" y="637"/>
                  <a:pt x="220" y="637"/>
                </a:cubicBezTo>
                <a:cubicBezTo>
                  <a:pt x="243" y="637"/>
                  <a:pt x="287" y="683"/>
                  <a:pt x="310" y="683"/>
                </a:cubicBezTo>
                <a:cubicBezTo>
                  <a:pt x="333" y="683"/>
                  <a:pt x="333" y="637"/>
                  <a:pt x="356" y="637"/>
                </a:cubicBezTo>
                <a:cubicBezTo>
                  <a:pt x="379" y="637"/>
                  <a:pt x="423" y="683"/>
                  <a:pt x="446" y="683"/>
                </a:cubicBezTo>
                <a:cubicBezTo>
                  <a:pt x="469" y="683"/>
                  <a:pt x="477" y="630"/>
                  <a:pt x="492" y="637"/>
                </a:cubicBezTo>
                <a:cubicBezTo>
                  <a:pt x="507" y="644"/>
                  <a:pt x="514" y="735"/>
                  <a:pt x="537" y="728"/>
                </a:cubicBezTo>
                <a:cubicBezTo>
                  <a:pt x="560" y="721"/>
                  <a:pt x="605" y="592"/>
                  <a:pt x="628" y="592"/>
                </a:cubicBezTo>
                <a:cubicBezTo>
                  <a:pt x="651" y="592"/>
                  <a:pt x="658" y="781"/>
                  <a:pt x="673" y="728"/>
                </a:cubicBezTo>
                <a:cubicBezTo>
                  <a:pt x="688" y="675"/>
                  <a:pt x="704" y="395"/>
                  <a:pt x="719" y="274"/>
                </a:cubicBezTo>
                <a:cubicBezTo>
                  <a:pt x="734" y="153"/>
                  <a:pt x="754" y="0"/>
                  <a:pt x="764" y="2"/>
                </a:cubicBezTo>
                <a:cubicBezTo>
                  <a:pt x="774" y="4"/>
                  <a:pt x="777" y="169"/>
                  <a:pt x="782" y="286"/>
                </a:cubicBezTo>
                <a:cubicBezTo>
                  <a:pt x="787" y="403"/>
                  <a:pt x="789" y="628"/>
                  <a:pt x="797" y="702"/>
                </a:cubicBezTo>
                <a:cubicBezTo>
                  <a:pt x="805" y="776"/>
                  <a:pt x="823" y="751"/>
                  <a:pt x="833" y="733"/>
                </a:cubicBezTo>
                <a:cubicBezTo>
                  <a:pt x="843" y="715"/>
                  <a:pt x="846" y="604"/>
                  <a:pt x="855" y="592"/>
                </a:cubicBezTo>
                <a:cubicBezTo>
                  <a:pt x="864" y="580"/>
                  <a:pt x="878" y="638"/>
                  <a:pt x="885" y="661"/>
                </a:cubicBezTo>
                <a:cubicBezTo>
                  <a:pt x="892" y="684"/>
                  <a:pt x="890" y="724"/>
                  <a:pt x="900" y="728"/>
                </a:cubicBezTo>
                <a:cubicBezTo>
                  <a:pt x="910" y="732"/>
                  <a:pt x="935" y="702"/>
                  <a:pt x="945" y="683"/>
                </a:cubicBezTo>
                <a:cubicBezTo>
                  <a:pt x="955" y="664"/>
                  <a:pt x="954" y="615"/>
                  <a:pt x="962" y="615"/>
                </a:cubicBezTo>
                <a:cubicBezTo>
                  <a:pt x="970" y="615"/>
                  <a:pt x="979" y="679"/>
                  <a:pt x="991" y="683"/>
                </a:cubicBezTo>
                <a:cubicBezTo>
                  <a:pt x="1003" y="687"/>
                  <a:pt x="1021" y="637"/>
                  <a:pt x="1036" y="637"/>
                </a:cubicBezTo>
                <a:cubicBezTo>
                  <a:pt x="1051" y="637"/>
                  <a:pt x="1066" y="683"/>
                  <a:pt x="1081" y="683"/>
                </a:cubicBezTo>
                <a:cubicBezTo>
                  <a:pt x="1096" y="683"/>
                  <a:pt x="1112" y="637"/>
                  <a:pt x="1127" y="637"/>
                </a:cubicBezTo>
                <a:cubicBezTo>
                  <a:pt x="1142" y="637"/>
                  <a:pt x="1149" y="683"/>
                  <a:pt x="1172" y="683"/>
                </a:cubicBezTo>
                <a:cubicBezTo>
                  <a:pt x="1195" y="683"/>
                  <a:pt x="1240" y="637"/>
                  <a:pt x="1263" y="637"/>
                </a:cubicBezTo>
                <a:cubicBezTo>
                  <a:pt x="1286" y="637"/>
                  <a:pt x="1293" y="683"/>
                  <a:pt x="1308" y="683"/>
                </a:cubicBezTo>
                <a:cubicBezTo>
                  <a:pt x="1323" y="683"/>
                  <a:pt x="1331" y="645"/>
                  <a:pt x="1354" y="637"/>
                </a:cubicBezTo>
                <a:cubicBezTo>
                  <a:pt x="1377" y="629"/>
                  <a:pt x="1421" y="629"/>
                  <a:pt x="1444" y="637"/>
                </a:cubicBezTo>
                <a:cubicBezTo>
                  <a:pt x="1467" y="645"/>
                  <a:pt x="1475" y="683"/>
                  <a:pt x="1490" y="683"/>
                </a:cubicBezTo>
                <a:cubicBezTo>
                  <a:pt x="1505" y="683"/>
                  <a:pt x="1520" y="637"/>
                  <a:pt x="1535" y="637"/>
                </a:cubicBezTo>
                <a:cubicBezTo>
                  <a:pt x="1550" y="637"/>
                  <a:pt x="1557" y="683"/>
                  <a:pt x="1580" y="683"/>
                </a:cubicBezTo>
                <a:cubicBezTo>
                  <a:pt x="1603" y="683"/>
                  <a:pt x="1656" y="637"/>
                  <a:pt x="1671" y="637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cxnSp>
        <p:nvCxnSpPr>
          <p:cNvPr id="68" name="Straight Connector 67"/>
          <p:cNvCxnSpPr/>
          <p:nvPr/>
        </p:nvCxnSpPr>
        <p:spPr bwMode="auto">
          <a:xfrm flipV="1">
            <a:off x="4405745" y="2244437"/>
            <a:ext cx="2101933" cy="39188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oval" w="med" len="med"/>
            <a:tailEnd type="oval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flipH="1" flipV="1">
            <a:off x="6673932" y="1543793"/>
            <a:ext cx="71252" cy="2731324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H="1" flipV="1">
            <a:off x="7232073" y="2280063"/>
            <a:ext cx="760021" cy="2018805"/>
          </a:xfrm>
          <a:prstGeom prst="line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flat composite primary beam field of view</a:t>
            </a:r>
            <a:endParaRPr lang="en-AU" dirty="0"/>
          </a:p>
        </p:txBody>
      </p:sp>
      <p:pic>
        <p:nvPicPr>
          <p:cNvPr id="5" name="Content Placeholder 4" descr="SNR1200_6x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3438" y="1847056"/>
            <a:ext cx="5343525" cy="40005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CSIRO.</a:t>
            </a:r>
            <a:r>
              <a:rPr lang="en-AU" b="0" smtClean="0">
                <a:solidFill>
                  <a:schemeClr val="tx1"/>
                </a:solidFill>
              </a:rPr>
              <a:t> SKANZ Conference, Feb 2012</a:t>
            </a:r>
            <a:endParaRPr lang="en-AU" sz="900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3007" y="5878285"/>
            <a:ext cx="708399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ASKAP 188 port array at 1200 MHz</a:t>
            </a:r>
          </a:p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Courtesy Rong-Yu Qiao</a:t>
            </a:r>
          </a:p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Based on full electromagnetic plus electronic model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devel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By SJ Hay and myself</a:t>
            </a:r>
            <a:endParaRPr lang="en-A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Musings on processing </a:t>
            </a:r>
            <a:r>
              <a:rPr lang="en-AU" smtClean="0"/>
              <a:t>and calibration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Basically we want the gain/phase/</a:t>
            </a:r>
            <a:r>
              <a:rPr lang="en-US" dirty="0" err="1" smtClean="0"/>
              <a:t>polarisation</a:t>
            </a:r>
            <a:r>
              <a:rPr lang="en-US" dirty="0" smtClean="0"/>
              <a:t> of the composite wide flat field at each point</a:t>
            </a:r>
          </a:p>
          <a:p>
            <a:pPr lvl="1"/>
            <a:r>
              <a:rPr lang="en-US" dirty="0" smtClean="0"/>
              <a:t>This must be a highly constrained, </a:t>
            </a:r>
            <a:r>
              <a:rPr lang="en-US" dirty="0" err="1" smtClean="0"/>
              <a:t>bandlimited</a:t>
            </a:r>
            <a:r>
              <a:rPr lang="en-US" dirty="0" smtClean="0"/>
              <a:t> function composed of known per telescope basis functions</a:t>
            </a:r>
          </a:p>
          <a:p>
            <a:r>
              <a:rPr lang="en-US" dirty="0" smtClean="0"/>
              <a:t>Have many measurements simultaneously</a:t>
            </a:r>
          </a:p>
          <a:p>
            <a:pPr lvl="1"/>
            <a:r>
              <a:rPr lang="en-US" dirty="0" smtClean="0"/>
              <a:t>Multiple interferometers</a:t>
            </a:r>
          </a:p>
          <a:p>
            <a:pPr lvl="1"/>
            <a:r>
              <a:rPr lang="en-US" dirty="0" smtClean="0"/>
              <a:t>Multiple overlapping port beams to form fewer beams</a:t>
            </a:r>
          </a:p>
          <a:p>
            <a:pPr lvl="1"/>
            <a:r>
              <a:rPr lang="en-US" dirty="0" smtClean="0"/>
              <a:t>Multiple sources in any field to solve</a:t>
            </a:r>
          </a:p>
          <a:p>
            <a:r>
              <a:rPr lang="en-US" dirty="0" smtClean="0"/>
              <a:t>The resulting synthesis (</a:t>
            </a:r>
            <a:r>
              <a:rPr lang="en-US" dirty="0" err="1" smtClean="0"/>
              <a:t>ie</a:t>
            </a:r>
            <a:r>
              <a:rPr lang="en-US" dirty="0" smtClean="0"/>
              <a:t> dirty) beam varies (slowly) from point to point if we choose not to adjust for errors in real time</a:t>
            </a:r>
          </a:p>
          <a:p>
            <a:r>
              <a:rPr lang="en-US" dirty="0" smtClean="0"/>
              <a:t>The result may be a greater ability to use internal consistency for calibration than single field interferometers!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element options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063" y="4583875"/>
            <a:ext cx="7343775" cy="1721922"/>
          </a:xfrm>
        </p:spPr>
        <p:txBody>
          <a:bodyPr/>
          <a:lstStyle/>
          <a:p>
            <a:r>
              <a:rPr lang="en-US" sz="1600" dirty="0" smtClean="0"/>
              <a:t>Many options – patches, dipoles, slots, horns, apertures</a:t>
            </a:r>
          </a:p>
          <a:p>
            <a:r>
              <a:rPr lang="en-US" sz="1600" dirty="0" smtClean="0"/>
              <a:t>To first order very similar – minimum coupling is fundamental to any radiating structure – some may be worse</a:t>
            </a:r>
          </a:p>
          <a:p>
            <a:r>
              <a:rPr lang="en-US" sz="1600" dirty="0" smtClean="0"/>
              <a:t>Ultimately, the ability to match over required bandwidth determines the sensitivity – depends on coupling!!</a:t>
            </a:r>
          </a:p>
          <a:p>
            <a:r>
              <a:rPr lang="en-US" sz="1600" dirty="0" smtClean="0"/>
              <a:t>We initially chose the Checkerboard for ease of  electromagnetic modeling and manufacture</a:t>
            </a:r>
            <a:endParaRPr lang="en-AU" sz="1600" dirty="0"/>
          </a:p>
        </p:txBody>
      </p:sp>
      <p:pic>
        <p:nvPicPr>
          <p:cNvPr id="217090" name="Picture 2" descr="geo_4x3_v4"/>
          <p:cNvPicPr>
            <a:picLocks noChangeAspect="1" noChangeArrowheads="1"/>
          </p:cNvPicPr>
          <p:nvPr/>
        </p:nvPicPr>
        <p:blipFill>
          <a:blip r:embed="rId2" cstate="print"/>
          <a:srcRect t="6233" r="-781" b="23895"/>
          <a:stretch>
            <a:fillRect/>
          </a:stretch>
        </p:blipFill>
        <p:spPr bwMode="auto">
          <a:xfrm>
            <a:off x="296883" y="2090057"/>
            <a:ext cx="3286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1749260"/>
            <a:ext cx="30099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99756" y="4061360"/>
            <a:ext cx="2219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Clark et al, DARPA</a:t>
            </a:r>
            <a:endParaRPr lang="en-AU" dirty="0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2990600" y="1490353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600" dirty="0">
                <a:solidFill>
                  <a:srgbClr val="2E3568"/>
                </a:solidFill>
                <a:effectLst/>
                <a:cs typeface="Arial" charset="0"/>
              </a:rPr>
              <a:t>8x9x2 Vivaldi element FPA</a:t>
            </a:r>
            <a:endParaRPr lang="en-GB" sz="1400" dirty="0">
              <a:solidFill>
                <a:srgbClr val="2E3568"/>
              </a:solidFill>
              <a:effectLst/>
              <a:cs typeface="Arial" charset="0"/>
            </a:endParaRPr>
          </a:p>
        </p:txBody>
      </p:sp>
      <p:pic>
        <p:nvPicPr>
          <p:cNvPr id="9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9475" y="1935678"/>
            <a:ext cx="2536372" cy="19022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1488374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600" dirty="0" smtClean="0">
                <a:solidFill>
                  <a:srgbClr val="2E3568"/>
                </a:solidFill>
                <a:effectLst/>
                <a:cs typeface="Arial" charset="0"/>
              </a:rPr>
              <a:t>5x4x2x2 Checkerboard </a:t>
            </a:r>
            <a:r>
              <a:rPr lang="en-US" sz="1600" dirty="0">
                <a:solidFill>
                  <a:srgbClr val="2E3568"/>
                </a:solidFill>
                <a:effectLst/>
                <a:cs typeface="Arial" charset="0"/>
              </a:rPr>
              <a:t>FPA</a:t>
            </a:r>
            <a:endParaRPr lang="en-GB" sz="1400" dirty="0">
              <a:solidFill>
                <a:srgbClr val="2E3568"/>
              </a:solidFill>
              <a:effectLst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3264" y="4037611"/>
            <a:ext cx="2497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Ivashina</a:t>
            </a:r>
            <a:r>
              <a:rPr lang="en-US" dirty="0" smtClean="0"/>
              <a:t> et al, Astron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ASKAP – Receiver Block Diagram</a:t>
            </a:r>
          </a:p>
        </p:txBody>
      </p:sp>
      <p:graphicFrame>
        <p:nvGraphicFramePr>
          <p:cNvPr id="14233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28625" y="2824163"/>
          <a:ext cx="8628063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0" name="Visio" r:id="rId3" imgW="10990736" imgH="2971800" progId="">
                  <p:embed/>
                </p:oleObj>
              </mc:Choice>
              <mc:Fallback>
                <p:oleObj name="Visio" r:id="rId3" imgW="10990736" imgH="29718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2824163"/>
                        <a:ext cx="8628063" cy="233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5656263" y="566102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0">
              <a:solidFill>
                <a:schemeClr val="tx1"/>
              </a:solidFill>
              <a:effectLst/>
            </a:endParaRPr>
          </a:p>
        </p:txBody>
      </p:sp>
      <p:sp>
        <p:nvSpPr>
          <p:cNvPr id="142341" name="Line 5"/>
          <p:cNvSpPr>
            <a:spLocks noChangeShapeType="1"/>
          </p:cNvSpPr>
          <p:nvPr/>
        </p:nvSpPr>
        <p:spPr bwMode="auto">
          <a:xfrm>
            <a:off x="4064000" y="1628775"/>
            <a:ext cx="0" cy="1152525"/>
          </a:xfrm>
          <a:prstGeom prst="line">
            <a:avLst/>
          </a:prstGeom>
          <a:noFill/>
          <a:ln w="127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42342" name="Line 6"/>
          <p:cNvSpPr>
            <a:spLocks noChangeShapeType="1"/>
          </p:cNvSpPr>
          <p:nvPr/>
        </p:nvSpPr>
        <p:spPr bwMode="auto">
          <a:xfrm>
            <a:off x="4719638" y="1628775"/>
            <a:ext cx="0" cy="1152525"/>
          </a:xfrm>
          <a:prstGeom prst="line">
            <a:avLst/>
          </a:prstGeom>
          <a:noFill/>
          <a:ln w="127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5143500" y="1938338"/>
            <a:ext cx="2941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400">
                <a:solidFill>
                  <a:schemeClr val="tx1"/>
                </a:solidFill>
                <a:effectLst/>
              </a:rPr>
              <a:t>Antenna Pedestal</a:t>
            </a: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1390650" y="1931988"/>
            <a:ext cx="2532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400">
                <a:solidFill>
                  <a:schemeClr val="tx1"/>
                </a:solidFill>
                <a:effectLst/>
              </a:rPr>
              <a:t>Focus Package</a:t>
            </a:r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2703513" y="3500438"/>
            <a:ext cx="792162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2438400" y="3429000"/>
            <a:ext cx="1368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200" b="0">
                <a:solidFill>
                  <a:schemeClr val="tx1"/>
                </a:solidFill>
                <a:effectLst/>
              </a:rPr>
              <a:t>700-1300 MHz</a:t>
            </a:r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2703513" y="4652963"/>
            <a:ext cx="93662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2432050" y="4641850"/>
            <a:ext cx="1368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200" b="0">
                <a:solidFill>
                  <a:schemeClr val="tx1"/>
                </a:solidFill>
                <a:effectLst/>
              </a:rPr>
              <a:t>1000-1800 MHz</a:t>
            </a:r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4238625" y="5051425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200" b="0">
                <a:solidFill>
                  <a:schemeClr val="tx1"/>
                </a:solidFill>
                <a:effectLst/>
              </a:rPr>
              <a:t>LO1</a:t>
            </a:r>
            <a:br>
              <a:rPr lang="en-AU" sz="1200" b="0">
                <a:solidFill>
                  <a:schemeClr val="tx1"/>
                </a:solidFill>
                <a:effectLst/>
              </a:rPr>
            </a:br>
            <a:r>
              <a:rPr lang="en-AU" sz="1200" b="0">
                <a:solidFill>
                  <a:schemeClr val="tx1"/>
                </a:solidFill>
                <a:effectLst/>
              </a:rPr>
              <a:t>5850-6650 MHz</a:t>
            </a:r>
          </a:p>
        </p:txBody>
      </p:sp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6254750" y="5051425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200" b="0">
                <a:solidFill>
                  <a:schemeClr val="tx1"/>
                </a:solidFill>
                <a:effectLst/>
              </a:rPr>
              <a:t>LO2</a:t>
            </a:r>
            <a:br>
              <a:rPr lang="en-AU" sz="1200" b="0">
                <a:solidFill>
                  <a:schemeClr val="tx1"/>
                </a:solidFill>
                <a:effectLst/>
              </a:rPr>
            </a:br>
            <a:r>
              <a:rPr lang="en-AU" sz="1200" b="0">
                <a:solidFill>
                  <a:schemeClr val="tx1"/>
                </a:solidFill>
                <a:effectLst/>
              </a:rPr>
              <a:t>4430 MHz</a:t>
            </a:r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6958013" y="3275013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200" b="0">
                <a:solidFill>
                  <a:schemeClr val="tx1"/>
                </a:solidFill>
                <a:effectLst/>
              </a:rPr>
              <a:t>570 MHz IF</a:t>
            </a:r>
            <a:br>
              <a:rPr lang="en-AU" sz="1200" b="0">
                <a:solidFill>
                  <a:schemeClr val="tx1"/>
                </a:solidFill>
                <a:effectLst/>
              </a:rPr>
            </a:br>
            <a:r>
              <a:rPr lang="en-AU" sz="1200" b="0">
                <a:solidFill>
                  <a:schemeClr val="tx1"/>
                </a:solidFill>
                <a:effectLst/>
              </a:rPr>
              <a:t>BW=300MHz</a:t>
            </a:r>
          </a:p>
        </p:txBody>
      </p:sp>
      <p:sp>
        <p:nvSpPr>
          <p:cNvPr id="142352" name="Text Box 16"/>
          <p:cNvSpPr txBox="1">
            <a:spLocks noChangeArrowheads="1"/>
          </p:cNvSpPr>
          <p:nvPr/>
        </p:nvSpPr>
        <p:spPr bwMode="auto">
          <a:xfrm>
            <a:off x="4143375" y="3284538"/>
            <a:ext cx="576263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chemeClr val="tx1"/>
                </a:solidFill>
                <a:effectLst/>
              </a:rPr>
              <a:t>40 m</a:t>
            </a:r>
            <a:endParaRPr lang="en-AU" sz="1200" b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1103313" y="6588125"/>
            <a:ext cx="7343775" cy="257175"/>
          </a:xfrm>
        </p:spPr>
        <p:txBody>
          <a:bodyPr/>
          <a:lstStyle/>
          <a:p>
            <a:r>
              <a:rPr lang="en-AU"/>
              <a:t>CSIRO.</a:t>
            </a:r>
            <a:r>
              <a:rPr lang="en-AU" b="0">
                <a:solidFill>
                  <a:schemeClr val="tx1"/>
                </a:solidFill>
              </a:rPr>
              <a:t>  </a:t>
            </a:r>
            <a:r>
              <a:rPr lang="en-AU" sz="900" b="0">
                <a:solidFill>
                  <a:schemeClr val="tx1"/>
                </a:solidFill>
              </a:rPr>
              <a:t>Asia Pacific Microwave Conference  5-8 December, 2011</a:t>
            </a:r>
          </a:p>
        </p:txBody>
      </p:sp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0" y="1017588"/>
            <a:ext cx="9144000" cy="5840412"/>
          </a:xfrm>
          <a:prstGeom prst="rect">
            <a:avLst/>
          </a:prstGeom>
          <a:solidFill>
            <a:srgbClr val="000000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AU"/>
              <a:t>ASKAP Phased Array Feed construction</a:t>
            </a:r>
          </a:p>
        </p:txBody>
      </p:sp>
      <p:pic>
        <p:nvPicPr>
          <p:cNvPr id="168964" name="Picture 4" descr="IMG00043-20101025-14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" y="1071563"/>
            <a:ext cx="5567363" cy="4175125"/>
          </a:xfrm>
          <a:prstGeom prst="rect">
            <a:avLst/>
          </a:prstGeom>
          <a:noFill/>
        </p:spPr>
      </p:pic>
      <p:pic>
        <p:nvPicPr>
          <p:cNvPr id="168965" name="Picture 5" descr="IMG_31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1713" y="1085850"/>
            <a:ext cx="5487987" cy="411638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8966" name="Picture 6" descr="IMG_31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8063" y="1092200"/>
            <a:ext cx="4287837" cy="5718175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8967" name="Picture 7" descr="ASKAP receiver #1_IMG_358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" y="1492250"/>
            <a:ext cx="6223000" cy="5318125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8968" name="Picture 8" descr="100_98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35400" y="2022475"/>
            <a:ext cx="5086350" cy="4398963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8969" name="Picture 9" descr="Canon G9 1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6550" y="1243013"/>
            <a:ext cx="5027613" cy="41021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68970" name="Picture 10" descr="Canon G9 14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90650" y="1474788"/>
            <a:ext cx="6683375" cy="5307012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necsiro_powerpoint_080516">
  <a:themeElements>
    <a:clrScheme name="onecsiro_powerpoint_080516 13">
      <a:dk1>
        <a:srgbClr val="000000"/>
      </a:dk1>
      <a:lt1>
        <a:srgbClr val="FFFFFF"/>
      </a:lt1>
      <a:dk2>
        <a:srgbClr val="FFFFFF"/>
      </a:dk2>
      <a:lt2>
        <a:srgbClr val="999999"/>
      </a:lt2>
      <a:accent1>
        <a:srgbClr val="0099CC"/>
      </a:accent1>
      <a:accent2>
        <a:srgbClr val="BED600"/>
      </a:accent2>
      <a:accent3>
        <a:srgbClr val="FFFFFF"/>
      </a:accent3>
      <a:accent4>
        <a:srgbClr val="000000"/>
      </a:accent4>
      <a:accent5>
        <a:srgbClr val="AACAE2"/>
      </a:accent5>
      <a:accent6>
        <a:srgbClr val="ACC200"/>
      </a:accent6>
      <a:hlink>
        <a:srgbClr val="CB5056"/>
      </a:hlink>
      <a:folHlink>
        <a:srgbClr val="EBAB00"/>
      </a:folHlink>
    </a:clrScheme>
    <a:fontScheme name="onecsiro_powerpoint_0805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1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1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onecsiro_powerpoint_08051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8051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8051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8051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8051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8051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8051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8051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8051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8051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8051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8051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80516 13">
        <a:dk1>
          <a:srgbClr val="000000"/>
        </a:dk1>
        <a:lt1>
          <a:srgbClr val="FFFFFF"/>
        </a:lt1>
        <a:dk2>
          <a:srgbClr val="FFFFFF"/>
        </a:dk2>
        <a:lt2>
          <a:srgbClr val="999999"/>
        </a:lt2>
        <a:accent1>
          <a:srgbClr val="0099CC"/>
        </a:accent1>
        <a:accent2>
          <a:srgbClr val="BED600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ACC200"/>
        </a:accent6>
        <a:hlink>
          <a:srgbClr val="CB5056"/>
        </a:hlink>
        <a:folHlink>
          <a:srgbClr val="EBA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onecsiro_powerpoint_080516</Template>
  <TotalTime>63667</TotalTime>
  <Words>791</Words>
  <Application>Microsoft Office PowerPoint</Application>
  <PresentationFormat>On-screen Show (4:3)</PresentationFormat>
  <Paragraphs>126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SimSun</vt:lpstr>
      <vt:lpstr>Arial</vt:lpstr>
      <vt:lpstr>Calibri</vt:lpstr>
      <vt:lpstr>Symbol</vt:lpstr>
      <vt:lpstr>Times New Roman</vt:lpstr>
      <vt:lpstr>Wingdings</vt:lpstr>
      <vt:lpstr>onecsiro_powerpoint_080516</vt:lpstr>
      <vt:lpstr>Visio</vt:lpstr>
      <vt:lpstr>Phased Array Feeds</vt:lpstr>
      <vt:lpstr>Why phased array feed</vt:lpstr>
      <vt:lpstr>Some basic phased array feed physics</vt:lpstr>
      <vt:lpstr>Array and image beamforming</vt:lpstr>
      <vt:lpstr>The flat composite primary beam field of view</vt:lpstr>
      <vt:lpstr>Musings on processing and calibration</vt:lpstr>
      <vt:lpstr>Array element options</vt:lpstr>
      <vt:lpstr>ASKAP – Receiver Block Diagram</vt:lpstr>
      <vt:lpstr>ASKAP Phased Array Feed construction</vt:lpstr>
      <vt:lpstr>ASKAP Low-noise amplifier</vt:lpstr>
      <vt:lpstr>ASKAP Receiver Electronics</vt:lpstr>
      <vt:lpstr>June 2011: First results –aperture array</vt:lpstr>
      <vt:lpstr>June 2011: First results – aperture array</vt:lpstr>
      <vt:lpstr>Matching LNA to array</vt:lpstr>
      <vt:lpstr>June 2011: ASKAP PAF installed on Parkes Testbed</vt:lpstr>
      <vt:lpstr>Phased array feed – Parkes 12m</vt:lpstr>
      <vt:lpstr>October 2011: ASKAP PAF installed in Boolardy</vt:lpstr>
    </vt:vector>
  </TitlesOfParts>
  <Company>CSIRO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Title, Arial Regular 29pt Sub title, Arial Regular 24pt</dc:title>
  <dc:creator>jac196</dc:creator>
  <cp:lastModifiedBy>Sang Lee</cp:lastModifiedBy>
  <cp:revision>360</cp:revision>
  <dcterms:created xsi:type="dcterms:W3CDTF">2009-09-30T02:16:49Z</dcterms:created>
  <dcterms:modified xsi:type="dcterms:W3CDTF">2016-07-26T02:33:25Z</dcterms:modified>
</cp:coreProperties>
</file>