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3"/>
  </p:notesMasterIdLst>
  <p:sldIdLst>
    <p:sldId id="257" r:id="rId2"/>
    <p:sldId id="278" r:id="rId3"/>
    <p:sldId id="279" r:id="rId4"/>
    <p:sldId id="280" r:id="rId5"/>
    <p:sldId id="292" r:id="rId6"/>
    <p:sldId id="293" r:id="rId7"/>
    <p:sldId id="281" r:id="rId8"/>
    <p:sldId id="283" r:id="rId9"/>
    <p:sldId id="284" r:id="rId10"/>
    <p:sldId id="285" r:id="rId11"/>
    <p:sldId id="286" r:id="rId12"/>
    <p:sldId id="289" r:id="rId13"/>
    <p:sldId id="282" r:id="rId14"/>
    <p:sldId id="277" r:id="rId15"/>
    <p:sldId id="276" r:id="rId16"/>
    <p:sldId id="258" r:id="rId17"/>
    <p:sldId id="259" r:id="rId18"/>
    <p:sldId id="260" r:id="rId19"/>
    <p:sldId id="261" r:id="rId20"/>
    <p:sldId id="290" r:id="rId21"/>
    <p:sldId id="291" r:id="rId22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DFD"/>
    <a:srgbClr val="99FFCC"/>
    <a:srgbClr val="66FFCC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106" d="100"/>
          <a:sy n="106" d="100"/>
        </p:scale>
        <p:origin x="115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7CE5E12-F4DB-4293-B71D-FE5F47266694}" type="datetimeFigureOut">
              <a:rPr lang="en-AU"/>
              <a:pPr>
                <a:defRPr/>
              </a:pPr>
              <a:t>26/07/2016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B18E966-C041-4291-A8AD-269A6AA59C4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19579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2B0253-016E-4D62-B425-80C0056FA7FD}" type="slidenum">
              <a:rPr lang="en-AU" smtClean="0"/>
              <a:pPr/>
              <a:t>1</a:t>
            </a:fld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4081615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smtClean="0"/>
              <a:t>4.4 W for 1800 MHz ASKAP adc’s</a:t>
            </a:r>
          </a:p>
          <a:p>
            <a:pPr eaLnBrk="1" hangingPunct="1"/>
            <a:endParaRPr lang="en-AU" smtClean="0"/>
          </a:p>
          <a:p>
            <a:pPr eaLnBrk="1" hangingPunct="1"/>
            <a:r>
              <a:rPr lang="en-AU" smtClean="0"/>
              <a:t>65nm CMOS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217565-67AF-4B18-8566-A0E8DC3058E1}" type="slidenum">
              <a:rPr lang="en-AU" smtClean="0"/>
              <a:pPr/>
              <a:t>18</a:t>
            </a:fld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2237848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CSIRO.       Paul Roberts Digital Receivers SKANZ 2012 </a:t>
            </a:r>
            <a:endParaRPr lang="en-AU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CSIRO.       Paul Roberts Digital Receivers SKANZ 2012 </a:t>
            </a:r>
            <a:endParaRPr lang="en-AU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938" y="80963"/>
            <a:ext cx="1835150" cy="6227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3313" y="80963"/>
            <a:ext cx="5356225" cy="6227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CSIRO.       Paul Roberts Digital Receivers SKANZ 2012 </a:t>
            </a:r>
            <a:endParaRPr lang="en-AU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CSIRO.       Paul Roberts Digital Receivers SKANZ 2012 </a:t>
            </a:r>
            <a:endParaRPr lang="en-AU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CSIRO.       Paul Roberts Digital Receivers SKANZ 2012 </a:t>
            </a:r>
            <a:endParaRPr lang="en-AU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1385888"/>
            <a:ext cx="3595687" cy="49228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1400" y="1385888"/>
            <a:ext cx="3595688" cy="49228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CSIRO.       Paul Roberts Digital Receivers SKANZ 2012 </a:t>
            </a:r>
            <a:endParaRPr lang="en-AU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CSIRO.       Paul Roberts Digital Receivers SKANZ 2012 </a:t>
            </a:r>
            <a:endParaRPr lang="en-AU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CSIRO.       Paul Roberts Digital Receivers SKANZ 2012 </a:t>
            </a:r>
            <a:endParaRPr lang="en-AU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CSIRO.       Paul Roberts Digital Receivers SKANZ 2012 </a:t>
            </a:r>
            <a:endParaRPr lang="en-AU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CSIRO.       Paul Roberts Digital Receivers SKANZ 2012 </a:t>
            </a:r>
            <a:endParaRPr lang="en-AU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CSIRO.       Paul Roberts Digital Receivers SKANZ 2012 </a:t>
            </a:r>
            <a:endParaRPr lang="en-AU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19050"/>
            <a:ext cx="9144000" cy="6889750"/>
            <a:chOff x="0" y="-12"/>
            <a:chExt cx="5760" cy="4340"/>
          </a:xfrm>
        </p:grpSpPr>
        <p:pic>
          <p:nvPicPr>
            <p:cNvPr id="1030" name="Picture 3" descr="text_slide_nolines_070618"/>
            <p:cNvPicPr>
              <a:picLocks noChangeAspect="1" noChangeArrowheads="1"/>
            </p:cNvPicPr>
            <p:nvPr/>
          </p:nvPicPr>
          <p:blipFill>
            <a:blip r:embed="rId13" cstate="print"/>
            <a:srcRect t="11275" r="476"/>
            <a:stretch>
              <a:fillRect/>
            </a:stretch>
          </p:blipFill>
          <p:spPr bwMode="auto">
            <a:xfrm>
              <a:off x="0" y="0"/>
              <a:ext cx="5760" cy="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31" name="Group 4"/>
            <p:cNvGrpSpPr>
              <a:grpSpLocks/>
            </p:cNvGrpSpPr>
            <p:nvPr/>
          </p:nvGrpSpPr>
          <p:grpSpPr bwMode="auto">
            <a:xfrm>
              <a:off x="84" y="-12"/>
              <a:ext cx="259" cy="4340"/>
              <a:chOff x="409" y="-1"/>
              <a:chExt cx="259" cy="4331"/>
            </a:xfrm>
          </p:grpSpPr>
          <p:sp>
            <p:nvSpPr>
              <p:cNvPr id="17413" name="Line 5"/>
              <p:cNvSpPr>
                <a:spLocks noChangeShapeType="1"/>
              </p:cNvSpPr>
              <p:nvPr/>
            </p:nvSpPr>
            <p:spPr bwMode="auto">
              <a:xfrm rot="286749" flipH="1">
                <a:off x="651" y="-1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7414" name="Line 6"/>
              <p:cNvSpPr>
                <a:spLocks noChangeShapeType="1"/>
              </p:cNvSpPr>
              <p:nvPr/>
            </p:nvSpPr>
            <p:spPr bwMode="auto">
              <a:xfrm rot="286749" flipH="1">
                <a:off x="569" y="-1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7415" name="Line 7"/>
              <p:cNvSpPr>
                <a:spLocks noChangeShapeType="1"/>
              </p:cNvSpPr>
              <p:nvPr/>
            </p:nvSpPr>
            <p:spPr bwMode="auto">
              <a:xfrm rot="286749" flipH="1">
                <a:off x="609" y="0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7416" name="Line 8"/>
              <p:cNvSpPr>
                <a:spLocks noChangeShapeType="1"/>
              </p:cNvSpPr>
              <p:nvPr/>
            </p:nvSpPr>
            <p:spPr bwMode="auto">
              <a:xfrm rot="286749" flipH="1">
                <a:off x="529" y="0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7417" name="Line 9"/>
              <p:cNvSpPr>
                <a:spLocks noChangeShapeType="1"/>
              </p:cNvSpPr>
              <p:nvPr/>
            </p:nvSpPr>
            <p:spPr bwMode="auto">
              <a:xfrm rot="286749" flipH="1">
                <a:off x="447" y="0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7418" name="Line 10"/>
              <p:cNvSpPr>
                <a:spLocks noChangeShapeType="1"/>
              </p:cNvSpPr>
              <p:nvPr/>
            </p:nvSpPr>
            <p:spPr bwMode="auto">
              <a:xfrm rot="286749" flipH="1">
                <a:off x="487" y="-1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7419" name="Line 11"/>
              <p:cNvSpPr>
                <a:spLocks noChangeShapeType="1"/>
              </p:cNvSpPr>
              <p:nvPr/>
            </p:nvSpPr>
            <p:spPr bwMode="auto">
              <a:xfrm rot="286749" flipH="1">
                <a:off x="409" y="-1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1032" name="Picture 12" descr="20070618_csiro7024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341" y="3989"/>
              <a:ext cx="204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103313" y="80963"/>
            <a:ext cx="734377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03313" y="1385888"/>
            <a:ext cx="7343775" cy="492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17423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3313" y="6588125"/>
            <a:ext cx="73437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AU"/>
              <a:t>CSIRO.       Paul Roberts Digital Receivers SKANZ 2012 </a:t>
            </a:r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538163" indent="-1778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2pPr>
      <a:lvl3pPr marL="893763" indent="-176213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257300" indent="-180975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4pPr>
      <a:lvl5pPr marL="1617663" indent="-180975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074863" indent="-180975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532063" indent="-180975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2989263" indent="-180975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446463" indent="-180975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AU" dirty="0" smtClean="0"/>
              <a:t>CSIRO.       Paul Roberts Digital Receivers SKANZ 2012 </a:t>
            </a:r>
            <a:endParaRPr lang="en-AU" b="0" dirty="0" smtClean="0">
              <a:solidFill>
                <a:schemeClr val="tx1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AU" sz="1400" dirty="0" smtClean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endParaRPr lang="en-AU" sz="1400" dirty="0" smtClean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endParaRPr lang="en-AU" sz="1400" dirty="0" smtClean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55650" y="1341438"/>
            <a:ext cx="8137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900113" y="1700213"/>
            <a:ext cx="7777162" cy="715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AU" sz="3600" dirty="0">
                <a:solidFill>
                  <a:srgbClr val="00CCFF"/>
                </a:solidFill>
              </a:rPr>
              <a:t>Digital Receivers for Radio Astronomy</a:t>
            </a:r>
          </a:p>
          <a:p>
            <a:pPr>
              <a:spcBef>
                <a:spcPct val="50000"/>
              </a:spcBef>
              <a:defRPr/>
            </a:pPr>
            <a:endParaRPr lang="en-AU" sz="3600" dirty="0">
              <a:solidFill>
                <a:srgbClr val="00CCFF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en-AU" sz="2000" dirty="0">
                <a:solidFill>
                  <a:srgbClr val="00CCFF"/>
                </a:solidFill>
              </a:rPr>
              <a:t>Paul </a:t>
            </a:r>
            <a:r>
              <a:rPr lang="en-AU" sz="2000" dirty="0" smtClean="0">
                <a:solidFill>
                  <a:srgbClr val="00CCFF"/>
                </a:solidFill>
              </a:rPr>
              <a:t>Roberts</a:t>
            </a:r>
          </a:p>
          <a:p>
            <a:pPr>
              <a:spcBef>
                <a:spcPct val="50000"/>
              </a:spcBef>
              <a:defRPr/>
            </a:pPr>
            <a:r>
              <a:rPr lang="en-AU" sz="2000" dirty="0" smtClean="0">
                <a:solidFill>
                  <a:srgbClr val="00CCFF"/>
                </a:solidFill>
              </a:rPr>
              <a:t>CSIRO Astronomy and Space Science</a:t>
            </a:r>
          </a:p>
          <a:p>
            <a:pPr>
              <a:spcBef>
                <a:spcPct val="50000"/>
              </a:spcBef>
              <a:defRPr/>
            </a:pPr>
            <a:r>
              <a:rPr lang="en-AU" sz="2000" dirty="0" smtClean="0">
                <a:solidFill>
                  <a:srgbClr val="00CCFF"/>
                </a:solidFill>
              </a:rPr>
              <a:t>Engineering Development Group</a:t>
            </a:r>
            <a:endParaRPr lang="en-AU" sz="2000" dirty="0">
              <a:solidFill>
                <a:srgbClr val="00CCFF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en-AU" sz="3600" dirty="0">
              <a:solidFill>
                <a:srgbClr val="00CCFF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en-AU" sz="3600" dirty="0">
              <a:solidFill>
                <a:srgbClr val="00CCFF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en-A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endParaRPr lang="en-A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endParaRPr lang="en-A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endParaRPr lang="en-AU" sz="3600" dirty="0">
              <a:solidFill>
                <a:srgbClr val="00CC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77000"/>
            <a:ext cx="2895600" cy="457200"/>
          </a:xfrm>
          <a:noFill/>
        </p:spPr>
        <p:txBody>
          <a:bodyPr/>
          <a:lstStyle/>
          <a:p>
            <a:r>
              <a:rPr lang="en-AU" smtClean="0"/>
              <a:t>CSIRO.       Paul Roberts Digital Receivers SKANZ 2012 </a:t>
            </a:r>
          </a:p>
        </p:txBody>
      </p:sp>
      <p:pic>
        <p:nvPicPr>
          <p:cNvPr id="21507" name="Picture 34" descr="RFI_PKS_117_1"/>
          <p:cNvPicPr>
            <a:picLocks noChangeAspect="1" noChangeArrowheads="1"/>
          </p:cNvPicPr>
          <p:nvPr/>
        </p:nvPicPr>
        <p:blipFill>
          <a:blip r:embed="rId2" cstate="print"/>
          <a:srcRect l="764" t="3300" r="1338"/>
          <a:stretch>
            <a:fillRect/>
          </a:stretch>
        </p:blipFill>
        <p:spPr bwMode="auto">
          <a:xfrm>
            <a:off x="0" y="1830388"/>
            <a:ext cx="6553200" cy="50276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1508" name="Picture 19" descr="Moon"/>
          <p:cNvPicPr>
            <a:picLocks noChangeAspect="1" noChangeArrowheads="1"/>
          </p:cNvPicPr>
          <p:nvPr/>
        </p:nvPicPr>
        <p:blipFill>
          <a:blip r:embed="rId3" cstate="print">
            <a:lum bright="-18000"/>
          </a:blip>
          <a:srcRect/>
          <a:stretch>
            <a:fillRect/>
          </a:stretch>
        </p:blipFill>
        <p:spPr bwMode="auto">
          <a:xfrm>
            <a:off x="6858000" y="2971800"/>
            <a:ext cx="15811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AU" sz="4000" smtClean="0"/>
              <a:t>Parkes: RFI pulse</a:t>
            </a:r>
          </a:p>
        </p:txBody>
      </p:sp>
      <p:grpSp>
        <p:nvGrpSpPr>
          <p:cNvPr id="21510" name="Group 18"/>
          <p:cNvGrpSpPr>
            <a:grpSpLocks/>
          </p:cNvGrpSpPr>
          <p:nvPr/>
        </p:nvGrpSpPr>
        <p:grpSpPr bwMode="auto">
          <a:xfrm rot="2402837">
            <a:off x="6821488" y="2825750"/>
            <a:ext cx="2246312" cy="2838450"/>
            <a:chOff x="3148" y="1780"/>
            <a:chExt cx="1415" cy="1788"/>
          </a:xfrm>
        </p:grpSpPr>
        <p:sp>
          <p:nvSpPr>
            <p:cNvPr id="21524" name="Oval 10"/>
            <p:cNvSpPr>
              <a:spLocks noChangeArrowheads="1"/>
            </p:cNvSpPr>
            <p:nvPr/>
          </p:nvSpPr>
          <p:spPr bwMode="auto">
            <a:xfrm rot="1605484">
              <a:off x="3148" y="1780"/>
              <a:ext cx="432" cy="43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5" name="Oval 11"/>
            <p:cNvSpPr>
              <a:spLocks noChangeArrowheads="1"/>
            </p:cNvSpPr>
            <p:nvPr/>
          </p:nvSpPr>
          <p:spPr bwMode="auto">
            <a:xfrm rot="1605484">
              <a:off x="3166" y="2704"/>
              <a:ext cx="432" cy="43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6" name="Oval 12"/>
            <p:cNvSpPr>
              <a:spLocks noChangeArrowheads="1"/>
            </p:cNvSpPr>
            <p:nvPr/>
          </p:nvSpPr>
          <p:spPr bwMode="auto">
            <a:xfrm rot="1605484">
              <a:off x="4131" y="3136"/>
              <a:ext cx="432" cy="43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7" name="Oval 13"/>
            <p:cNvSpPr>
              <a:spLocks noChangeArrowheads="1"/>
            </p:cNvSpPr>
            <p:nvPr/>
          </p:nvSpPr>
          <p:spPr bwMode="auto">
            <a:xfrm rot="1605484">
              <a:off x="3919" y="2277"/>
              <a:ext cx="432" cy="43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8" name="Oval 15"/>
            <p:cNvSpPr>
              <a:spLocks noChangeArrowheads="1"/>
            </p:cNvSpPr>
            <p:nvPr/>
          </p:nvSpPr>
          <p:spPr bwMode="auto">
            <a:xfrm rot="1605484">
              <a:off x="3919" y="2277"/>
              <a:ext cx="432" cy="43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11" name="Line 21"/>
          <p:cNvSpPr>
            <a:spLocks noChangeShapeType="1"/>
          </p:cNvSpPr>
          <p:nvPr/>
        </p:nvSpPr>
        <p:spPr bwMode="auto">
          <a:xfrm flipH="1" flipV="1">
            <a:off x="6477000" y="2514600"/>
            <a:ext cx="1600200" cy="381000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dash"/>
            <a:round/>
            <a:headEnd/>
            <a:tailEnd type="stealth" w="lg" len="med"/>
          </a:ln>
        </p:spPr>
        <p:txBody>
          <a:bodyPr/>
          <a:lstStyle/>
          <a:p>
            <a:endParaRPr lang="en-AU"/>
          </a:p>
        </p:txBody>
      </p:sp>
      <p:sp>
        <p:nvSpPr>
          <p:cNvPr id="21512" name="Line 22"/>
          <p:cNvSpPr>
            <a:spLocks noChangeShapeType="1"/>
          </p:cNvSpPr>
          <p:nvPr/>
        </p:nvSpPr>
        <p:spPr bwMode="auto">
          <a:xfrm flipH="1" flipV="1">
            <a:off x="6400800" y="3733800"/>
            <a:ext cx="685800" cy="304800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dash"/>
            <a:round/>
            <a:headEnd/>
            <a:tailEnd type="stealth" w="lg" len="med"/>
          </a:ln>
        </p:spPr>
        <p:txBody>
          <a:bodyPr/>
          <a:lstStyle/>
          <a:p>
            <a:endParaRPr lang="en-AU"/>
          </a:p>
        </p:txBody>
      </p:sp>
      <p:sp>
        <p:nvSpPr>
          <p:cNvPr id="21513" name="Line 23"/>
          <p:cNvSpPr>
            <a:spLocks noChangeShapeType="1"/>
          </p:cNvSpPr>
          <p:nvPr/>
        </p:nvSpPr>
        <p:spPr bwMode="auto">
          <a:xfrm flipH="1">
            <a:off x="6400800" y="4343400"/>
            <a:ext cx="2133600" cy="533400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dash"/>
            <a:round/>
            <a:headEnd/>
            <a:tailEnd type="stealth" w="lg" len="med"/>
          </a:ln>
        </p:spPr>
        <p:txBody>
          <a:bodyPr/>
          <a:lstStyle/>
          <a:p>
            <a:endParaRPr lang="en-AU"/>
          </a:p>
        </p:txBody>
      </p:sp>
      <p:sp>
        <p:nvSpPr>
          <p:cNvPr id="21514" name="Line 24"/>
          <p:cNvSpPr>
            <a:spLocks noChangeShapeType="1"/>
          </p:cNvSpPr>
          <p:nvPr/>
        </p:nvSpPr>
        <p:spPr bwMode="auto">
          <a:xfrm flipH="1">
            <a:off x="6400800" y="5562600"/>
            <a:ext cx="1447800" cy="533400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dash"/>
            <a:round/>
            <a:headEnd/>
            <a:tailEnd type="stealth" w="lg" len="med"/>
          </a:ln>
        </p:spPr>
        <p:txBody>
          <a:bodyPr/>
          <a:lstStyle/>
          <a:p>
            <a:endParaRPr lang="en-AU"/>
          </a:p>
        </p:txBody>
      </p:sp>
      <p:sp>
        <p:nvSpPr>
          <p:cNvPr id="21515" name="Text Box 25"/>
          <p:cNvSpPr txBox="1">
            <a:spLocks noChangeArrowheads="1"/>
          </p:cNvSpPr>
          <p:nvPr/>
        </p:nvSpPr>
        <p:spPr bwMode="auto">
          <a:xfrm>
            <a:off x="1270000" y="1843088"/>
            <a:ext cx="711200" cy="366712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>
                <a:solidFill>
                  <a:schemeClr val="tx2"/>
                </a:solidFill>
              </a:rPr>
              <a:t>Pol A</a:t>
            </a:r>
          </a:p>
        </p:txBody>
      </p:sp>
      <p:sp>
        <p:nvSpPr>
          <p:cNvPr id="21516" name="Text Box 26"/>
          <p:cNvSpPr txBox="1">
            <a:spLocks noChangeArrowheads="1"/>
          </p:cNvSpPr>
          <p:nvPr/>
        </p:nvSpPr>
        <p:spPr bwMode="auto">
          <a:xfrm>
            <a:off x="4419600" y="1828800"/>
            <a:ext cx="698500" cy="36671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>
                <a:solidFill>
                  <a:schemeClr val="tx2"/>
                </a:solidFill>
              </a:rPr>
              <a:t>Pol B</a:t>
            </a:r>
          </a:p>
        </p:txBody>
      </p:sp>
      <p:sp>
        <p:nvSpPr>
          <p:cNvPr id="21517" name="Text Box 28"/>
          <p:cNvSpPr txBox="1">
            <a:spLocks noChangeArrowheads="1"/>
          </p:cNvSpPr>
          <p:nvPr/>
        </p:nvSpPr>
        <p:spPr bwMode="auto">
          <a:xfrm>
            <a:off x="1584325" y="6286500"/>
            <a:ext cx="184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21518" name="Group 30"/>
          <p:cNvGrpSpPr>
            <a:grpSpLocks/>
          </p:cNvGrpSpPr>
          <p:nvPr/>
        </p:nvGrpSpPr>
        <p:grpSpPr bwMode="auto">
          <a:xfrm>
            <a:off x="228600" y="6491288"/>
            <a:ext cx="2971800" cy="379412"/>
            <a:chOff x="144" y="3985"/>
            <a:chExt cx="1872" cy="239"/>
          </a:xfrm>
        </p:grpSpPr>
        <p:sp>
          <p:nvSpPr>
            <p:cNvPr id="21522" name="Line 27"/>
            <p:cNvSpPr>
              <a:spLocks noChangeShapeType="1"/>
            </p:cNvSpPr>
            <p:nvPr/>
          </p:nvSpPr>
          <p:spPr bwMode="auto">
            <a:xfrm>
              <a:off x="144" y="4080"/>
              <a:ext cx="187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1523" name="Text Box 29"/>
            <p:cNvSpPr txBox="1">
              <a:spLocks noChangeArrowheads="1"/>
            </p:cNvSpPr>
            <p:nvPr/>
          </p:nvSpPr>
          <p:spPr bwMode="auto">
            <a:xfrm>
              <a:off x="816" y="3985"/>
              <a:ext cx="788" cy="239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AU">
                  <a:solidFill>
                    <a:schemeClr val="tx2"/>
                  </a:solidFill>
                </a:rPr>
                <a:t>4 micro sec</a:t>
              </a:r>
            </a:p>
          </p:txBody>
        </p:sp>
      </p:grpSp>
      <p:grpSp>
        <p:nvGrpSpPr>
          <p:cNvPr id="21519" name="Group 31"/>
          <p:cNvGrpSpPr>
            <a:grpSpLocks/>
          </p:cNvGrpSpPr>
          <p:nvPr/>
        </p:nvGrpSpPr>
        <p:grpSpPr bwMode="auto">
          <a:xfrm>
            <a:off x="3371850" y="6496050"/>
            <a:ext cx="2971800" cy="379413"/>
            <a:chOff x="144" y="3985"/>
            <a:chExt cx="1872" cy="239"/>
          </a:xfrm>
        </p:grpSpPr>
        <p:sp>
          <p:nvSpPr>
            <p:cNvPr id="21520" name="Line 32"/>
            <p:cNvSpPr>
              <a:spLocks noChangeShapeType="1"/>
            </p:cNvSpPr>
            <p:nvPr/>
          </p:nvSpPr>
          <p:spPr bwMode="auto">
            <a:xfrm>
              <a:off x="144" y="4080"/>
              <a:ext cx="187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1521" name="Text Box 33"/>
            <p:cNvSpPr txBox="1">
              <a:spLocks noChangeArrowheads="1"/>
            </p:cNvSpPr>
            <p:nvPr/>
          </p:nvSpPr>
          <p:spPr bwMode="auto">
            <a:xfrm>
              <a:off x="816" y="3985"/>
              <a:ext cx="788" cy="239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AU">
                  <a:solidFill>
                    <a:schemeClr val="tx2"/>
                  </a:solidFill>
                </a:rPr>
                <a:t>4 micro sec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AU" smtClean="0"/>
              <a:t>CSIRO.       Paul Roberts Digital Receivers SKANZ 2012 </a:t>
            </a:r>
            <a:endParaRPr lang="en-AU" b="0" smtClean="0">
              <a:solidFill>
                <a:schemeClr val="tx1"/>
              </a:solidFill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1103313" y="80963"/>
            <a:ext cx="7429500" cy="755650"/>
          </a:xfrm>
        </p:spPr>
        <p:txBody>
          <a:bodyPr/>
          <a:lstStyle/>
          <a:p>
            <a:pPr eaLnBrk="1" hangingPunct="1"/>
            <a:r>
              <a:rPr lang="en-AU" sz="2400" smtClean="0"/>
              <a:t>Digital Receivers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971550" y="1484313"/>
            <a:ext cx="7942263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dirty="0"/>
              <a:t>Simplification</a:t>
            </a:r>
          </a:p>
          <a:p>
            <a:r>
              <a:rPr lang="en-AU" dirty="0"/>
              <a:t>	</a:t>
            </a:r>
          </a:p>
          <a:p>
            <a:r>
              <a:rPr lang="en-AU" dirty="0"/>
              <a:t>	Numerous analogue components replaced with a few (complex) 	digital components</a:t>
            </a:r>
          </a:p>
          <a:p>
            <a:endParaRPr lang="en-AU" dirty="0"/>
          </a:p>
          <a:p>
            <a:r>
              <a:rPr lang="en-AU" dirty="0"/>
              <a:t>	Analogue parts difficult to tune/match.</a:t>
            </a:r>
          </a:p>
          <a:p>
            <a:endParaRPr lang="en-AU" dirty="0"/>
          </a:p>
          <a:p>
            <a:r>
              <a:rPr lang="en-AU" dirty="0"/>
              <a:t>               A single LO (the sample clock)</a:t>
            </a:r>
          </a:p>
          <a:p>
            <a:endParaRPr lang="en-AU" dirty="0"/>
          </a:p>
          <a:p>
            <a:r>
              <a:rPr lang="en-AU" dirty="0"/>
              <a:t>Integration</a:t>
            </a:r>
          </a:p>
          <a:p>
            <a:endParaRPr lang="en-AU" dirty="0"/>
          </a:p>
          <a:p>
            <a:r>
              <a:rPr lang="en-AU" dirty="0"/>
              <a:t>	Lowering complexity key to building large systems affordably and 	efficiently </a:t>
            </a:r>
          </a:p>
          <a:p>
            <a:r>
              <a:rPr lang="en-AU" dirty="0"/>
              <a:t>              </a:t>
            </a:r>
          </a:p>
          <a:p>
            <a:r>
              <a:rPr lang="en-AU" dirty="0"/>
              <a:t>               Critical for large number of signal paths – PAFS</a:t>
            </a:r>
          </a:p>
          <a:p>
            <a:endParaRPr lang="en-AU" dirty="0"/>
          </a:p>
          <a:p>
            <a:r>
              <a:rPr lang="en-AU" dirty="0"/>
              <a:t>               Reduces power consumption – ongoing costs/cooling	</a:t>
            </a:r>
            <a:endParaRPr lang="en-AU" dirty="0" smtClean="0"/>
          </a:p>
          <a:p>
            <a:r>
              <a:rPr lang="en-AU" dirty="0"/>
              <a:t> </a:t>
            </a:r>
            <a:r>
              <a:rPr lang="en-AU" dirty="0" smtClean="0"/>
              <a:t>              and weight (ideally near focus)</a:t>
            </a:r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AU" smtClean="0"/>
              <a:t>CSIRO.       Paul Roberts Digital Receivers SKANZ 2012 </a:t>
            </a:r>
            <a:endParaRPr lang="en-AU" b="0" smtClean="0">
              <a:solidFill>
                <a:schemeClr val="tx1"/>
              </a:solidFill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1103313" y="80963"/>
            <a:ext cx="7429500" cy="755650"/>
          </a:xfrm>
        </p:spPr>
        <p:txBody>
          <a:bodyPr/>
          <a:lstStyle/>
          <a:p>
            <a:pPr eaLnBrk="1" hangingPunct="1"/>
            <a:r>
              <a:rPr lang="en-AU" sz="2400" smtClean="0"/>
              <a:t>Digital Receivers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971550" y="1484313"/>
            <a:ext cx="7942263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/>
              <a:t>Production</a:t>
            </a:r>
          </a:p>
          <a:p>
            <a:r>
              <a:rPr lang="en-AU"/>
              <a:t>	</a:t>
            </a:r>
          </a:p>
          <a:p>
            <a:r>
              <a:rPr lang="en-AU"/>
              <a:t>	Analogue systems time consuming/complicated  to test	</a:t>
            </a:r>
          </a:p>
          <a:p>
            <a:endParaRPr lang="en-AU"/>
          </a:p>
          <a:p>
            <a:r>
              <a:rPr lang="en-AU"/>
              <a:t>	Digital systems can take advantage of well developed test 	protocols like BSCAN and other digital self-test</a:t>
            </a:r>
          </a:p>
          <a:p>
            <a:endParaRPr lang="en-AU"/>
          </a:p>
          <a:p>
            <a:r>
              <a:rPr lang="en-AU"/>
              <a:t>Cost</a:t>
            </a:r>
          </a:p>
          <a:p>
            <a:r>
              <a:rPr lang="en-AU"/>
              <a:t>	</a:t>
            </a:r>
          </a:p>
          <a:p>
            <a:r>
              <a:rPr lang="en-AU"/>
              <a:t>	Rides on the back of high-volume semiconductor fabrication 	technology – potential for low cost if sufficient volume</a:t>
            </a:r>
          </a:p>
          <a:p>
            <a:endParaRPr lang="en-AU"/>
          </a:p>
          <a:p>
            <a:r>
              <a:rPr lang="en-AU"/>
              <a:t>	CMOS RF devices designed with a measure-and-calibrate 	approach. Allows standard cmos process to be used</a:t>
            </a:r>
          </a:p>
          <a:p>
            <a:r>
              <a:rPr lang="en-AU"/>
              <a:t>		e.g ASKAP ADCs about 1/10 of cost of prev generation</a:t>
            </a:r>
          </a:p>
          <a:p>
            <a:endParaRPr lang="en-AU"/>
          </a:p>
          <a:p>
            <a:r>
              <a:rPr lang="en-AU"/>
              <a:t>	- Implications for SKA receiver system design</a:t>
            </a:r>
          </a:p>
          <a:p>
            <a:endParaRPr lang="en-AU"/>
          </a:p>
          <a:p>
            <a:endParaRPr lang="en-AU"/>
          </a:p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AU" smtClean="0"/>
              <a:t>CSIRO.       Paul Roberts Digital Receivers SKANZ 2012 </a:t>
            </a:r>
            <a:endParaRPr lang="en-AU" b="0" smtClean="0">
              <a:solidFill>
                <a:schemeClr val="tx1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103313" y="80963"/>
            <a:ext cx="7429500" cy="755650"/>
          </a:xfrm>
        </p:spPr>
        <p:txBody>
          <a:bodyPr/>
          <a:lstStyle/>
          <a:p>
            <a:pPr eaLnBrk="1" hangingPunct="1"/>
            <a:r>
              <a:rPr lang="en-AU" sz="2400" smtClean="0"/>
              <a:t>Digital Receivers</a:t>
            </a: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900113" y="1412875"/>
            <a:ext cx="7942262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dirty="0"/>
              <a:t>Challenges of fully digital receivers</a:t>
            </a:r>
          </a:p>
          <a:p>
            <a:endParaRPr lang="en-AU" dirty="0"/>
          </a:p>
          <a:p>
            <a:r>
              <a:rPr lang="en-AU" dirty="0"/>
              <a:t>	- stability</a:t>
            </a:r>
          </a:p>
          <a:p>
            <a:r>
              <a:rPr lang="en-AU" dirty="0"/>
              <a:t>	- present cost in small volume</a:t>
            </a:r>
          </a:p>
          <a:p>
            <a:r>
              <a:rPr lang="en-AU" dirty="0"/>
              <a:t>	- self generated </a:t>
            </a:r>
            <a:r>
              <a:rPr lang="en-AU" dirty="0" smtClean="0"/>
              <a:t>interference</a:t>
            </a:r>
          </a:p>
          <a:p>
            <a:r>
              <a:rPr lang="en-AU" dirty="0"/>
              <a:t> </a:t>
            </a:r>
            <a:r>
              <a:rPr lang="en-AU" dirty="0" smtClean="0"/>
              <a:t>              - performance</a:t>
            </a:r>
            <a:endParaRPr lang="en-AU" dirty="0"/>
          </a:p>
          <a:p>
            <a:endParaRPr lang="en-AU" dirty="0"/>
          </a:p>
          <a:p>
            <a:r>
              <a:rPr lang="en-AU" dirty="0"/>
              <a:t>Stability - high gain at a single frequency from ADC to LNA</a:t>
            </a:r>
          </a:p>
          <a:p>
            <a:r>
              <a:rPr lang="en-AU" dirty="0"/>
              <a:t>              - wider bandwidth helps</a:t>
            </a:r>
          </a:p>
          <a:p>
            <a:endParaRPr lang="en-AU" dirty="0"/>
          </a:p>
          <a:p>
            <a:r>
              <a:rPr lang="en-AU" dirty="0"/>
              <a:t>Interference - RF and digital co-located in a small </a:t>
            </a:r>
            <a:r>
              <a:rPr lang="en-AU" dirty="0" smtClean="0"/>
              <a:t>volume. Optimal</a:t>
            </a:r>
          </a:p>
          <a:p>
            <a:r>
              <a:rPr lang="en-AU" dirty="0"/>
              <a:t> </a:t>
            </a:r>
            <a:r>
              <a:rPr lang="en-AU" dirty="0" smtClean="0"/>
              <a:t>                      implementation has receiver near focus.</a:t>
            </a:r>
            <a:endParaRPr lang="en-AU" dirty="0"/>
          </a:p>
          <a:p>
            <a:endParaRPr lang="en-AU" dirty="0"/>
          </a:p>
          <a:p>
            <a:r>
              <a:rPr lang="en-AU" dirty="0"/>
              <a:t>Cost      - currently at the low volume/prototyping </a:t>
            </a:r>
            <a:r>
              <a:rPr lang="en-AU" dirty="0" smtClean="0"/>
              <a:t>point</a:t>
            </a:r>
            <a:endParaRPr lang="en-AU" dirty="0"/>
          </a:p>
          <a:p>
            <a:r>
              <a:rPr lang="en-AU" dirty="0"/>
              <a:t>              - custom IC devices expensive if not sufficient </a:t>
            </a:r>
            <a:r>
              <a:rPr lang="en-AU" dirty="0" smtClean="0"/>
              <a:t>volume</a:t>
            </a:r>
          </a:p>
          <a:p>
            <a:endParaRPr lang="en-AU" dirty="0" smtClean="0"/>
          </a:p>
          <a:p>
            <a:r>
              <a:rPr lang="en-AU" dirty="0" smtClean="0"/>
              <a:t>Performance</a:t>
            </a:r>
          </a:p>
          <a:p>
            <a:r>
              <a:rPr lang="en-AU" dirty="0"/>
              <a:t>	</a:t>
            </a:r>
            <a:r>
              <a:rPr lang="en-AU" dirty="0" smtClean="0"/>
              <a:t>- out-of-band interference etc.</a:t>
            </a:r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		</a:t>
            </a:r>
          </a:p>
          <a:p>
            <a:endParaRPr lang="en-AU" dirty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ASKAP’s Design Enhancement simplification</a:t>
            </a:r>
          </a:p>
        </p:txBody>
      </p:sp>
      <p:sp>
        <p:nvSpPr>
          <p:cNvPr id="2560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AU" smtClean="0"/>
              <a:t>CSIRO.       Paul Roberts Digital Receivers SKANZ 2012 </a:t>
            </a:r>
            <a:endParaRPr lang="en-AU" b="0" smtClean="0">
              <a:solidFill>
                <a:schemeClr val="tx1"/>
              </a:solidFill>
            </a:endParaRPr>
          </a:p>
        </p:txBody>
      </p:sp>
      <p:pic>
        <p:nvPicPr>
          <p:cNvPr id="25604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99592" y="4603750"/>
            <a:ext cx="7343775" cy="2254250"/>
          </a:xfrm>
          <a:noFill/>
        </p:spPr>
      </p:pic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052736"/>
            <a:ext cx="7844367" cy="29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7884368" y="5589240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668344" y="2636912"/>
            <a:ext cx="64807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/>
          <p:cNvSpPr txBox="1"/>
          <p:nvPr/>
        </p:nvSpPr>
        <p:spPr>
          <a:xfrm>
            <a:off x="7668344" y="2708920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ADC</a:t>
            </a:r>
            <a:endParaRPr lang="en-AU" sz="1400" dirty="0"/>
          </a:p>
        </p:txBody>
      </p:sp>
      <p:sp>
        <p:nvSpPr>
          <p:cNvPr id="12" name="Rectangle 11"/>
          <p:cNvSpPr/>
          <p:nvPr/>
        </p:nvSpPr>
        <p:spPr>
          <a:xfrm>
            <a:off x="8172400" y="5301208"/>
            <a:ext cx="64807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12"/>
          <p:cNvSpPr txBox="1"/>
          <p:nvPr/>
        </p:nvSpPr>
        <p:spPr>
          <a:xfrm>
            <a:off x="8172400" y="5373216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ADC</a:t>
            </a:r>
            <a:endParaRPr lang="en-A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Digital Receiver for SKA</a:t>
            </a:r>
          </a:p>
        </p:txBody>
      </p:sp>
      <p:sp>
        <p:nvSpPr>
          <p:cNvPr id="2662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AU" smtClean="0"/>
              <a:t>CSIRO.       Paul Roberts Digital Receivers SKANZ 2012 </a:t>
            </a:r>
            <a:endParaRPr lang="en-AU" b="0" smtClean="0">
              <a:solidFill>
                <a:schemeClr val="tx1"/>
              </a:solidFill>
            </a:endParaRP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971550" y="1484313"/>
            <a:ext cx="794226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AU"/>
          </a:p>
          <a:p>
            <a:r>
              <a:rPr lang="en-AU"/>
              <a:t>Canonical SKA –&gt; DC-15 GHz fully digital receiver including</a:t>
            </a:r>
          </a:p>
          <a:p>
            <a:endParaRPr lang="en-AU"/>
          </a:p>
          <a:p>
            <a:r>
              <a:rPr lang="en-AU"/>
              <a:t>signal processing (band-selection @2GHz, filtering, adaptive RFI control, fringe rotation, delay compensation,  – beam forming further down the chain.</a:t>
            </a:r>
          </a:p>
          <a:p>
            <a:endParaRPr lang="en-AU"/>
          </a:p>
          <a:p>
            <a:endParaRPr lang="en-AU"/>
          </a:p>
          <a:p>
            <a:r>
              <a:rPr lang="en-AU"/>
              <a:t>Approaches available today:</a:t>
            </a:r>
          </a:p>
          <a:p>
            <a:endParaRPr lang="en-AU"/>
          </a:p>
          <a:p>
            <a:endParaRPr lang="en-AU"/>
          </a:p>
          <a:p>
            <a:endParaRPr lang="en-AU"/>
          </a:p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AU" smtClean="0"/>
              <a:t>CSIRO.       Paul Roberts Digital Receivers SKANZ 2012 </a:t>
            </a:r>
            <a:endParaRPr lang="en-AU" b="0" smtClean="0">
              <a:solidFill>
                <a:schemeClr val="tx1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Digital Receiver for SKA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3313" y="1385888"/>
            <a:ext cx="7343775" cy="963612"/>
          </a:xfrm>
        </p:spPr>
        <p:txBody>
          <a:bodyPr/>
          <a:lstStyle/>
          <a:p>
            <a:pPr eaLnBrk="1" hangingPunct="1"/>
            <a:r>
              <a:rPr lang="en-AU" dirty="0" smtClean="0"/>
              <a:t>Implementation based on available prototype devices</a:t>
            </a:r>
          </a:p>
          <a:p>
            <a:pPr eaLnBrk="1" hangingPunct="1"/>
            <a:endParaRPr lang="en-AU" dirty="0" smtClean="0"/>
          </a:p>
          <a:p>
            <a:pPr eaLnBrk="1" hangingPunct="1"/>
            <a:endParaRPr lang="en-AU" dirty="0" smtClean="0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900113" y="4941888"/>
            <a:ext cx="54006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dirty="0" err="1"/>
              <a:t>Micram</a:t>
            </a:r>
            <a:r>
              <a:rPr lang="en-AU" dirty="0"/>
              <a:t> 6-bit, DC-15 GHz, 30 GS/s ADC prototype coupled to Xilinx LX240 FPGA</a:t>
            </a:r>
          </a:p>
          <a:p>
            <a:pPr>
              <a:spcBef>
                <a:spcPct val="50000"/>
              </a:spcBef>
            </a:pPr>
            <a:r>
              <a:rPr lang="en-AU" dirty="0"/>
              <a:t>Current CASS development platform</a:t>
            </a:r>
          </a:p>
          <a:p>
            <a:pPr>
              <a:spcBef>
                <a:spcPct val="50000"/>
              </a:spcBef>
            </a:pPr>
            <a:r>
              <a:rPr lang="en-AU" dirty="0"/>
              <a:t>Small scale production and prototyping solution – high speed </a:t>
            </a:r>
            <a:r>
              <a:rPr lang="en-AU" dirty="0" smtClean="0"/>
              <a:t>interconnects – in and out of chips</a:t>
            </a:r>
            <a:endParaRPr lang="en-AU" dirty="0"/>
          </a:p>
        </p:txBody>
      </p:sp>
      <p:pic>
        <p:nvPicPr>
          <p:cNvPr id="27654" name="Picture 7" descr="DSCF398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1916113"/>
            <a:ext cx="3995737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AU" dirty="0" smtClean="0"/>
              <a:t>CSIRO.       Paul Roberts Digital Receivers SKANZ 2012 </a:t>
            </a:r>
            <a:endParaRPr lang="en-AU" b="0" dirty="0" smtClean="0">
              <a:solidFill>
                <a:schemeClr val="tx1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3313" y="1385888"/>
            <a:ext cx="7343775" cy="6032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AU" dirty="0" smtClean="0"/>
              <a:t>Direct receiver ASIC for SKA?</a:t>
            </a:r>
          </a:p>
          <a:p>
            <a:pPr eaLnBrk="1" hangingPunct="1"/>
            <a:endParaRPr lang="en-AU" dirty="0" smtClean="0"/>
          </a:p>
          <a:p>
            <a:pPr eaLnBrk="1" hangingPunct="1"/>
            <a:endParaRPr lang="en-AU" dirty="0" smtClean="0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116013" y="1916113"/>
            <a:ext cx="7272337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dirty="0"/>
              <a:t>SKA will require high-integration solutions to be practical for thousands of signal paths (power, cost, complexity) –especially for PAFS</a:t>
            </a:r>
          </a:p>
          <a:p>
            <a:pPr>
              <a:spcBef>
                <a:spcPct val="50000"/>
              </a:spcBef>
            </a:pPr>
            <a:r>
              <a:rPr lang="en-AU" dirty="0"/>
              <a:t>Technology exists now to develop a direct digitisation ASIC with ability to satisfy SKA requirements (100/400 </a:t>
            </a:r>
            <a:r>
              <a:rPr lang="en-AU" dirty="0" err="1"/>
              <a:t>Gbit</a:t>
            </a:r>
            <a:r>
              <a:rPr lang="en-AU" dirty="0"/>
              <a:t> Optical Transmission Market)</a:t>
            </a:r>
          </a:p>
          <a:p>
            <a:pPr>
              <a:spcBef>
                <a:spcPct val="50000"/>
              </a:spcBef>
            </a:pPr>
            <a:r>
              <a:rPr lang="en-AU" dirty="0"/>
              <a:t>Can incorporate digitisation, signal processing and serial data drivers – RF-to-data</a:t>
            </a:r>
          </a:p>
        </p:txBody>
      </p:sp>
      <p:sp>
        <p:nvSpPr>
          <p:cNvPr id="286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Digital Receiver for SKA</a:t>
            </a:r>
          </a:p>
        </p:txBody>
      </p:sp>
      <p:pic>
        <p:nvPicPr>
          <p:cNvPr id="6" name="Picture 4" descr="DSCF11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293096"/>
            <a:ext cx="3168352" cy="2376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AU" smtClean="0"/>
              <a:t>CSIRO.       Paul Roberts Digital Receivers SKANZ 2012 </a:t>
            </a:r>
            <a:endParaRPr lang="en-AU" b="0" smtClean="0">
              <a:solidFill>
                <a:schemeClr val="tx1"/>
              </a:solidFill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970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7950" y="188913"/>
            <a:ext cx="9036050" cy="6057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AU" smtClean="0"/>
              <a:t>CSIRO.       Paul Roberts Digital Receivers SKANZ 2012 </a:t>
            </a:r>
            <a:endParaRPr lang="en-AU" b="0" smtClean="0">
              <a:solidFill>
                <a:schemeClr val="tx1"/>
              </a:solidFill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ASIC for SKA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AU" smtClean="0">
                <a:solidFill>
                  <a:schemeClr val="tx1"/>
                </a:solidFill>
              </a:rPr>
              <a:t>Cost of NRE main impediment – too much for one institute but not-unreasonable in SKA context considering savings</a:t>
            </a:r>
          </a:p>
          <a:p>
            <a:pPr eaLnBrk="1" hangingPunct="1">
              <a:buFontTx/>
              <a:buNone/>
            </a:pPr>
            <a:r>
              <a:rPr lang="en-AU" smtClean="0">
                <a:solidFill>
                  <a:schemeClr val="tx1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en-AU" smtClean="0">
                <a:solidFill>
                  <a:schemeClr val="tx1"/>
                </a:solidFill>
              </a:rPr>
              <a:t>Libraries can be accessed at minimal cost</a:t>
            </a:r>
          </a:p>
          <a:p>
            <a:pPr eaLnBrk="1" hangingPunct="1">
              <a:buFontTx/>
              <a:buNone/>
            </a:pPr>
            <a:endParaRPr lang="en-AU" smtClean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r>
              <a:rPr lang="en-AU" smtClean="0">
                <a:solidFill>
                  <a:schemeClr val="tx1"/>
                </a:solidFill>
              </a:rPr>
              <a:t>Can produce a virtual design guaranteed to meet timing</a:t>
            </a:r>
          </a:p>
          <a:p>
            <a:pPr eaLnBrk="1" hangingPunct="1">
              <a:buFontTx/>
              <a:buNone/>
            </a:pPr>
            <a:endParaRPr lang="en-AU" smtClean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r>
              <a:rPr lang="en-AU" smtClean="0">
                <a:solidFill>
                  <a:schemeClr val="tx1"/>
                </a:solidFill>
              </a:rPr>
              <a:t>Can produce virtual design without committing to expensive layout</a:t>
            </a:r>
          </a:p>
          <a:p>
            <a:pPr eaLnBrk="1" hangingPunct="1">
              <a:buFontTx/>
              <a:buNone/>
            </a:pPr>
            <a:endParaRPr lang="en-AU" smtClean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r>
              <a:rPr lang="en-AU" smtClean="0">
                <a:solidFill>
                  <a:schemeClr val="tx1"/>
                </a:solidFill>
              </a:rPr>
              <a:t>Having a synthesised complete design ready for layout would provide leverage when SKA funding decisions are made</a:t>
            </a:r>
          </a:p>
          <a:p>
            <a:pPr eaLnBrk="1" hangingPunct="1">
              <a:buFontTx/>
              <a:buNone/>
            </a:pPr>
            <a:endParaRPr lang="en-AU" smtClean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r>
              <a:rPr lang="en-AU" smtClean="0">
                <a:solidFill>
                  <a:schemeClr val="tx1"/>
                </a:solidFill>
              </a:rPr>
              <a:t>Expertise in all areas required</a:t>
            </a:r>
          </a:p>
          <a:p>
            <a:pPr eaLnBrk="1" hangingPunct="1"/>
            <a:endParaRPr lang="en-AU" smtClean="0"/>
          </a:p>
          <a:p>
            <a:pPr eaLnBrk="1" hangingPunct="1">
              <a:buFontTx/>
              <a:buNone/>
            </a:pPr>
            <a:endParaRPr lang="en-AU" smtClean="0"/>
          </a:p>
          <a:p>
            <a:pPr eaLnBrk="1" hangingPunct="1"/>
            <a:endParaRPr lang="en-AU" smtClean="0"/>
          </a:p>
          <a:p>
            <a:pPr eaLnBrk="1" hangingPunct="1"/>
            <a:endParaRPr lang="en-A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AU" dirty="0" smtClean="0"/>
              <a:t>CSIRO.       Paul Roberts Digital Receivers SKANZ 2012 </a:t>
            </a:r>
            <a:endParaRPr lang="en-AU" b="0" dirty="0" smtClean="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103313" y="80963"/>
            <a:ext cx="7429500" cy="755650"/>
          </a:xfrm>
        </p:spPr>
        <p:txBody>
          <a:bodyPr/>
          <a:lstStyle/>
          <a:p>
            <a:pPr eaLnBrk="1" hangingPunct="1"/>
            <a:r>
              <a:rPr lang="en-AU" sz="2400" dirty="0" smtClean="0"/>
              <a:t>Plan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971550" y="1484313"/>
            <a:ext cx="7942263" cy="591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dirty="0"/>
              <a:t>Digital receiver</a:t>
            </a:r>
          </a:p>
          <a:p>
            <a:r>
              <a:rPr lang="en-AU" dirty="0"/>
              <a:t>	- definition</a:t>
            </a:r>
          </a:p>
          <a:p>
            <a:r>
              <a:rPr lang="en-AU" dirty="0"/>
              <a:t>	- differences between analogue receivers and types of digital 	  	   receivers</a:t>
            </a:r>
          </a:p>
          <a:p>
            <a:endParaRPr lang="en-AU" dirty="0"/>
          </a:p>
          <a:p>
            <a:r>
              <a:rPr lang="en-AU" dirty="0"/>
              <a:t>Pro and cons of using a fully digital receiver.</a:t>
            </a:r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Currently used digital receivers</a:t>
            </a:r>
          </a:p>
          <a:p>
            <a:r>
              <a:rPr lang="en-AU" dirty="0"/>
              <a:t>	- </a:t>
            </a:r>
            <a:r>
              <a:rPr lang="en-AU" dirty="0" err="1"/>
              <a:t>eg</a:t>
            </a:r>
            <a:r>
              <a:rPr lang="en-AU" dirty="0"/>
              <a:t> ASKAP </a:t>
            </a:r>
            <a:r>
              <a:rPr lang="en-AU" dirty="0" smtClean="0"/>
              <a:t>Design Enhancements</a:t>
            </a:r>
            <a:endParaRPr lang="en-AU" dirty="0"/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SKA digital receivers</a:t>
            </a:r>
          </a:p>
          <a:p>
            <a:r>
              <a:rPr lang="en-AU" dirty="0"/>
              <a:t>	- specs</a:t>
            </a:r>
          </a:p>
          <a:p>
            <a:r>
              <a:rPr lang="en-AU" dirty="0"/>
              <a:t>               - current implementation options</a:t>
            </a:r>
          </a:p>
          <a:p>
            <a:endParaRPr lang="en-AU" dirty="0"/>
          </a:p>
          <a:p>
            <a:r>
              <a:rPr lang="en-AU" dirty="0"/>
              <a:t>Summary and suggestions for the immediate future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AU" smtClean="0"/>
              <a:t>CSIRO.       Paul Roberts Digital Receivers SKANZ 2012 </a:t>
            </a:r>
            <a:endParaRPr lang="en-AU" b="0" smtClean="0">
              <a:solidFill>
                <a:schemeClr val="tx1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Summary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AU" dirty="0" smtClean="0">
                <a:solidFill>
                  <a:schemeClr val="tx1"/>
                </a:solidFill>
              </a:rPr>
              <a:t>Fully digital receivers offer many attractive features for Radio – Astronomy</a:t>
            </a:r>
          </a:p>
          <a:p>
            <a:pPr eaLnBrk="1" hangingPunct="1">
              <a:buFontTx/>
              <a:buNone/>
            </a:pPr>
            <a:endParaRPr lang="en-AU" dirty="0" smtClean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r>
              <a:rPr lang="en-AU" dirty="0" smtClean="0">
                <a:solidFill>
                  <a:schemeClr val="tx1"/>
                </a:solidFill>
              </a:rPr>
              <a:t>Technology has recently advanced to the point where this is feasible for SKA</a:t>
            </a:r>
          </a:p>
          <a:p>
            <a:pPr eaLnBrk="1" hangingPunct="1">
              <a:buFontTx/>
              <a:buNone/>
            </a:pPr>
            <a:endParaRPr lang="en-AU" dirty="0" smtClean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r>
              <a:rPr lang="en-AU" dirty="0" smtClean="0">
                <a:solidFill>
                  <a:schemeClr val="tx1"/>
                </a:solidFill>
              </a:rPr>
              <a:t>	</a:t>
            </a:r>
          </a:p>
          <a:p>
            <a:pPr eaLnBrk="1" hangingPunct="1">
              <a:buFontTx/>
              <a:buNone/>
            </a:pPr>
            <a:endParaRPr lang="en-AU" dirty="0" smtClean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endParaRPr lang="en-AU" dirty="0" smtClean="0"/>
          </a:p>
          <a:p>
            <a:pPr eaLnBrk="1" hangingPunct="1">
              <a:buFontTx/>
              <a:buNone/>
            </a:pPr>
            <a:endParaRPr lang="en-AU" dirty="0" smtClean="0"/>
          </a:p>
          <a:p>
            <a:pPr eaLnBrk="1" hangingPunct="1"/>
            <a:endParaRPr lang="en-AU" dirty="0" smtClean="0"/>
          </a:p>
          <a:p>
            <a:pPr eaLnBrk="1" hangingPunct="1"/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39"/>
          <p:cNvGrpSpPr>
            <a:grpSpLocks/>
          </p:cNvGrpSpPr>
          <p:nvPr/>
        </p:nvGrpSpPr>
        <p:grpSpPr bwMode="auto">
          <a:xfrm>
            <a:off x="6350" y="-17463"/>
            <a:ext cx="9144000" cy="6875463"/>
            <a:chOff x="4" y="-11"/>
            <a:chExt cx="5760" cy="4331"/>
          </a:xfrm>
        </p:grpSpPr>
        <p:pic>
          <p:nvPicPr>
            <p:cNvPr id="32774" name="Picture 22" descr="title_slide_070615_baronly"/>
            <p:cNvPicPr>
              <a:picLocks noChangeAspect="1" noChangeArrowheads="1"/>
            </p:cNvPicPr>
            <p:nvPr/>
          </p:nvPicPr>
          <p:blipFill>
            <a:blip r:embed="rId2" cstate="print"/>
            <a:srcRect t="12152" r="9892"/>
            <a:stretch>
              <a:fillRect/>
            </a:stretch>
          </p:blipFill>
          <p:spPr bwMode="auto">
            <a:xfrm>
              <a:off x="4" y="2387"/>
              <a:ext cx="5760" cy="1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2775" name="Group 38"/>
            <p:cNvGrpSpPr>
              <a:grpSpLocks/>
            </p:cNvGrpSpPr>
            <p:nvPr/>
          </p:nvGrpSpPr>
          <p:grpSpPr bwMode="auto">
            <a:xfrm>
              <a:off x="413" y="-11"/>
              <a:ext cx="259" cy="4331"/>
              <a:chOff x="413" y="-11"/>
              <a:chExt cx="259" cy="4331"/>
            </a:xfrm>
          </p:grpSpPr>
          <p:sp>
            <p:nvSpPr>
              <p:cNvPr id="32778" name="Line 24"/>
              <p:cNvSpPr>
                <a:spLocks noChangeShapeType="1"/>
              </p:cNvSpPr>
              <p:nvPr/>
            </p:nvSpPr>
            <p:spPr bwMode="auto">
              <a:xfrm rot="286749" flipH="1">
                <a:off x="655" y="-11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2779" name="Line 25"/>
              <p:cNvSpPr>
                <a:spLocks noChangeShapeType="1"/>
              </p:cNvSpPr>
              <p:nvPr/>
            </p:nvSpPr>
            <p:spPr bwMode="auto">
              <a:xfrm rot="286749" flipH="1">
                <a:off x="573" y="-11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2780" name="Line 26"/>
              <p:cNvSpPr>
                <a:spLocks noChangeShapeType="1"/>
              </p:cNvSpPr>
              <p:nvPr/>
            </p:nvSpPr>
            <p:spPr bwMode="auto">
              <a:xfrm rot="286749" flipH="1">
                <a:off x="613" y="-10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2781" name="Line 27"/>
              <p:cNvSpPr>
                <a:spLocks noChangeShapeType="1"/>
              </p:cNvSpPr>
              <p:nvPr/>
            </p:nvSpPr>
            <p:spPr bwMode="auto">
              <a:xfrm rot="286749" flipH="1">
                <a:off x="533" y="-10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2782" name="Line 28"/>
              <p:cNvSpPr>
                <a:spLocks noChangeShapeType="1"/>
              </p:cNvSpPr>
              <p:nvPr/>
            </p:nvSpPr>
            <p:spPr bwMode="auto">
              <a:xfrm rot="286749" flipH="1">
                <a:off x="451" y="-10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2783" name="Line 29"/>
              <p:cNvSpPr>
                <a:spLocks noChangeShapeType="1"/>
              </p:cNvSpPr>
              <p:nvPr/>
            </p:nvSpPr>
            <p:spPr bwMode="auto">
              <a:xfrm rot="286749" flipH="1">
                <a:off x="491" y="-11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2784" name="Line 30"/>
              <p:cNvSpPr>
                <a:spLocks noChangeShapeType="1"/>
              </p:cNvSpPr>
              <p:nvPr/>
            </p:nvSpPr>
            <p:spPr bwMode="auto">
              <a:xfrm rot="286749" flipH="1">
                <a:off x="413" y="-11"/>
                <a:ext cx="17" cy="433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</p:grpSp>
        <p:sp>
          <p:nvSpPr>
            <p:cNvPr id="32776" name="Text Box 6"/>
            <p:cNvSpPr txBox="1">
              <a:spLocks noChangeArrowheads="1"/>
            </p:cNvSpPr>
            <p:nvPr/>
          </p:nvSpPr>
          <p:spPr bwMode="auto">
            <a:xfrm>
              <a:off x="847" y="3682"/>
              <a:ext cx="3991" cy="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lnSpc>
                  <a:spcPct val="110000"/>
                </a:lnSpc>
              </a:pPr>
              <a:r>
                <a:rPr lang="en-AU" sz="1500" b="1">
                  <a:solidFill>
                    <a:schemeClr val="accent1"/>
                  </a:solidFill>
                </a:rPr>
                <a:t>Contact Us</a:t>
              </a:r>
            </a:p>
            <a:p>
              <a:pPr algn="r">
                <a:lnSpc>
                  <a:spcPct val="110000"/>
                </a:lnSpc>
              </a:pPr>
              <a:r>
                <a:rPr lang="en-AU" sz="1500"/>
                <a:t>Phone: 1300 363 400 or +61 3 9545 2176</a:t>
              </a:r>
            </a:p>
            <a:p>
              <a:pPr algn="r">
                <a:lnSpc>
                  <a:spcPct val="110000"/>
                </a:lnSpc>
              </a:pPr>
              <a:r>
                <a:rPr lang="en-AU" sz="1500"/>
                <a:t>Email: enquiries@csiro.au  Web: www.csiro.au</a:t>
              </a:r>
            </a:p>
          </p:txBody>
        </p:sp>
        <p:pic>
          <p:nvPicPr>
            <p:cNvPr id="32777" name="Picture 36" descr="20070618_csiro702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48" y="3663"/>
              <a:ext cx="420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1627188" y="4267200"/>
            <a:ext cx="7200900" cy="900113"/>
          </a:xfrm>
        </p:spPr>
        <p:txBody>
          <a:bodyPr/>
          <a:lstStyle/>
          <a:p>
            <a:pPr eaLnBrk="1" hangingPunct="1"/>
            <a:r>
              <a:rPr lang="en-AU" sz="4400" smtClean="0"/>
              <a:t>Thank you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476375" y="1268413"/>
            <a:ext cx="381158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1600" b="1" dirty="0">
                <a:solidFill>
                  <a:schemeClr val="accent1"/>
                </a:solidFill>
              </a:rPr>
              <a:t>CASS Engineering Development Group</a:t>
            </a:r>
          </a:p>
          <a:p>
            <a:r>
              <a:rPr lang="en-AU" sz="1600" dirty="0"/>
              <a:t>Dr. Paul Roberts</a:t>
            </a:r>
          </a:p>
          <a:p>
            <a:endParaRPr lang="en-AU" sz="1600" dirty="0"/>
          </a:p>
          <a:p>
            <a:r>
              <a:rPr lang="en-AU" sz="1600" dirty="0"/>
              <a:t>Phone: </a:t>
            </a:r>
            <a:r>
              <a:rPr lang="en-AU" sz="1600" dirty="0" smtClean="0"/>
              <a:t>61 2 </a:t>
            </a:r>
            <a:r>
              <a:rPr lang="en-AU" sz="1600" dirty="0"/>
              <a:t>9372 4365</a:t>
            </a:r>
          </a:p>
          <a:p>
            <a:r>
              <a:rPr lang="en-AU" sz="1600" dirty="0"/>
              <a:t>Email: paul.roberts@csiro.au</a:t>
            </a:r>
          </a:p>
          <a:p>
            <a:r>
              <a:rPr lang="en-AU" sz="1600" dirty="0"/>
              <a:t>Web: www.csiro.au/org/cass</a:t>
            </a:r>
          </a:p>
        </p:txBody>
      </p:sp>
      <p:sp>
        <p:nvSpPr>
          <p:cNvPr id="32773" name="Footer Placeholder 1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AU" smtClean="0"/>
              <a:t>CSIRO.       Paul Roberts Digital Receivers SKANZ 2012 </a:t>
            </a:r>
            <a:endParaRPr lang="en-AU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AU" smtClean="0"/>
              <a:t>CSIRO.       Paul Roberts Digital Receivers SKANZ 2012 </a:t>
            </a:r>
            <a:endParaRPr lang="en-AU" b="0" smtClean="0">
              <a:solidFill>
                <a:schemeClr val="tx1"/>
              </a:solidFill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103313" y="80963"/>
            <a:ext cx="7429500" cy="755650"/>
          </a:xfrm>
        </p:spPr>
        <p:txBody>
          <a:bodyPr/>
          <a:lstStyle/>
          <a:p>
            <a:pPr eaLnBrk="1" hangingPunct="1"/>
            <a:r>
              <a:rPr lang="en-AU" sz="2400" smtClean="0"/>
              <a:t>Digital Receivers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971550" y="1484313"/>
            <a:ext cx="7942263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dirty="0"/>
              <a:t>Digital receiver </a:t>
            </a:r>
          </a:p>
          <a:p>
            <a:endParaRPr lang="en-AU" dirty="0"/>
          </a:p>
          <a:p>
            <a:r>
              <a:rPr lang="en-AU" dirty="0"/>
              <a:t>	Digitise input RF band without prior </a:t>
            </a:r>
            <a:r>
              <a:rPr lang="en-AU" dirty="0" smtClean="0"/>
              <a:t>down-conversion </a:t>
            </a:r>
            <a:r>
              <a:rPr lang="en-AU" dirty="0"/>
              <a:t>and analogue 	processing</a:t>
            </a:r>
          </a:p>
          <a:p>
            <a:endParaRPr lang="en-AU" dirty="0"/>
          </a:p>
          <a:p>
            <a:r>
              <a:rPr lang="en-AU" dirty="0"/>
              <a:t>               Performs all signal processing operations in the digital domain 	(software defined radio</a:t>
            </a:r>
            <a:r>
              <a:rPr lang="en-AU" dirty="0" smtClean="0"/>
              <a:t>)</a:t>
            </a:r>
          </a:p>
          <a:p>
            <a:endParaRPr lang="en-AU" dirty="0"/>
          </a:p>
          <a:p>
            <a:r>
              <a:rPr lang="en-AU" dirty="0" smtClean="0"/>
              <a:t>	Dividing line between firmware/software flexible</a:t>
            </a:r>
            <a:endParaRPr lang="en-AU" dirty="0"/>
          </a:p>
          <a:p>
            <a:r>
              <a:rPr lang="en-AU" dirty="0"/>
              <a:t> </a:t>
            </a:r>
          </a:p>
          <a:p>
            <a:r>
              <a:rPr lang="en-AU" dirty="0"/>
              <a:t>	</a:t>
            </a:r>
          </a:p>
          <a:p>
            <a:endParaRPr lang="en-AU" dirty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AU" smtClean="0"/>
              <a:t>CSIRO.       Paul Roberts Digital Receivers SKANZ 2012 </a:t>
            </a:r>
            <a:endParaRPr lang="en-AU" b="0" smtClean="0">
              <a:solidFill>
                <a:schemeClr val="tx1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103313" y="80963"/>
            <a:ext cx="7429500" cy="755650"/>
          </a:xfrm>
        </p:spPr>
        <p:txBody>
          <a:bodyPr/>
          <a:lstStyle/>
          <a:p>
            <a:pPr eaLnBrk="1" hangingPunct="1"/>
            <a:r>
              <a:rPr lang="en-AU" sz="2400" dirty="0" smtClean="0"/>
              <a:t>Conventional Receivers</a:t>
            </a:r>
          </a:p>
        </p:txBody>
      </p:sp>
      <p:sp>
        <p:nvSpPr>
          <p:cNvPr id="7" name="Oval 6"/>
          <p:cNvSpPr/>
          <p:nvPr/>
        </p:nvSpPr>
        <p:spPr>
          <a:xfrm>
            <a:off x="2543421" y="2408533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/>
          <p:cNvSpPr/>
          <p:nvPr/>
        </p:nvSpPr>
        <p:spPr>
          <a:xfrm>
            <a:off x="5292080" y="2420888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" name="Straight Connector 10"/>
          <p:cNvCxnSpPr>
            <a:stCxn id="7" idx="3"/>
            <a:endCxn id="7" idx="7"/>
          </p:cNvCxnSpPr>
          <p:nvPr/>
        </p:nvCxnSpPr>
        <p:spPr>
          <a:xfrm flipV="1">
            <a:off x="2627784" y="2492896"/>
            <a:ext cx="407338" cy="407338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7" idx="5"/>
            <a:endCxn id="7" idx="1"/>
          </p:cNvCxnSpPr>
          <p:nvPr/>
        </p:nvCxnSpPr>
        <p:spPr>
          <a:xfrm flipH="1" flipV="1">
            <a:off x="2627784" y="2492896"/>
            <a:ext cx="407338" cy="407338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376443" y="2505251"/>
            <a:ext cx="407338" cy="407338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5364088" y="2492896"/>
            <a:ext cx="419693" cy="419693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7" idx="4"/>
          </p:cNvCxnSpPr>
          <p:nvPr/>
        </p:nvCxnSpPr>
        <p:spPr>
          <a:xfrm flipV="1">
            <a:off x="2831453" y="2984597"/>
            <a:ext cx="0" cy="6480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580112" y="2996952"/>
            <a:ext cx="0" cy="6480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919864" y="2348880"/>
            <a:ext cx="108012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ADC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2" name="Isosceles Triangle 21"/>
          <p:cNvSpPr/>
          <p:nvPr/>
        </p:nvSpPr>
        <p:spPr>
          <a:xfrm rot="5400000">
            <a:off x="1619672" y="2420888"/>
            <a:ext cx="576064" cy="5760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TextBox 22"/>
          <p:cNvSpPr txBox="1"/>
          <p:nvPr/>
        </p:nvSpPr>
        <p:spPr>
          <a:xfrm>
            <a:off x="2411760" y="3717032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LO1</a:t>
            </a:r>
            <a:endParaRPr lang="en-AU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5292080" y="3717032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LO2</a:t>
            </a:r>
            <a:endParaRPr lang="en-AU" sz="2000" dirty="0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3779912" y="2420888"/>
            <a:ext cx="216024" cy="4320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3995936" y="2420888"/>
            <a:ext cx="3600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4355976" y="2420888"/>
            <a:ext cx="216024" cy="4320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635896" y="2852936"/>
            <a:ext cx="144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572000" y="2852936"/>
            <a:ext cx="144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3131840" y="2708920"/>
            <a:ext cx="423664" cy="83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788024" y="2708920"/>
            <a:ext cx="504056" cy="83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827584" y="2132856"/>
            <a:ext cx="43204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27584" y="2132856"/>
            <a:ext cx="216024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1043608" y="2132856"/>
            <a:ext cx="216024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1043608" y="2708920"/>
            <a:ext cx="5760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043608" y="2348880"/>
            <a:ext cx="0" cy="3600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3563888" y="2204864"/>
            <a:ext cx="122413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3563888" y="3284984"/>
            <a:ext cx="122413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3563888" y="2204864"/>
            <a:ext cx="0" cy="10801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4788024" y="2204864"/>
            <a:ext cx="0" cy="10801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6372200" y="2420888"/>
            <a:ext cx="7200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7092280" y="2420888"/>
            <a:ext cx="216024" cy="4320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7308304" y="2852936"/>
            <a:ext cx="144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6300192" y="2204864"/>
            <a:ext cx="122413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6300192" y="3284984"/>
            <a:ext cx="122413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6300192" y="2204864"/>
            <a:ext cx="0" cy="10801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7524328" y="2204864"/>
            <a:ext cx="0" cy="10801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V="1">
            <a:off x="5868144" y="2708920"/>
            <a:ext cx="432048" cy="83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endCxn id="21" idx="1"/>
          </p:cNvCxnSpPr>
          <p:nvPr/>
        </p:nvCxnSpPr>
        <p:spPr>
          <a:xfrm flipV="1">
            <a:off x="7524328" y="2708920"/>
            <a:ext cx="395536" cy="83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endCxn id="7" idx="2"/>
          </p:cNvCxnSpPr>
          <p:nvPr/>
        </p:nvCxnSpPr>
        <p:spPr>
          <a:xfrm flipV="1">
            <a:off x="2195736" y="2696565"/>
            <a:ext cx="347685" cy="2073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403648" y="3140968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LNA</a:t>
            </a:r>
            <a:endParaRPr lang="en-AU" sz="2000" dirty="0"/>
          </a:p>
        </p:txBody>
      </p:sp>
      <p:sp>
        <p:nvSpPr>
          <p:cNvPr id="94" name="TextBox 93"/>
          <p:cNvSpPr txBox="1"/>
          <p:nvPr/>
        </p:nvSpPr>
        <p:spPr>
          <a:xfrm>
            <a:off x="611560" y="2780928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ANT</a:t>
            </a:r>
            <a:endParaRPr lang="en-AU" sz="2000" dirty="0"/>
          </a:p>
        </p:txBody>
      </p:sp>
      <p:sp>
        <p:nvSpPr>
          <p:cNvPr id="95" name="TextBox 94"/>
          <p:cNvSpPr txBox="1"/>
          <p:nvPr/>
        </p:nvSpPr>
        <p:spPr>
          <a:xfrm>
            <a:off x="2339752" y="4365104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Typical Analogue Receiver</a:t>
            </a:r>
            <a:endParaRPr lang="en-AU" sz="2000" dirty="0"/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8388424" y="1988840"/>
            <a:ext cx="0" cy="3600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7884368" y="1196752"/>
            <a:ext cx="966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Sample</a:t>
            </a:r>
          </a:p>
          <a:p>
            <a:r>
              <a:rPr lang="en-AU" dirty="0" smtClean="0"/>
              <a:t>clock</a:t>
            </a:r>
            <a:endParaRPr lang="en-AU" dirty="0"/>
          </a:p>
        </p:txBody>
      </p:sp>
      <p:cxnSp>
        <p:nvCxnSpPr>
          <p:cNvPr id="102" name="Straight Connector 101"/>
          <p:cNvCxnSpPr/>
          <p:nvPr/>
        </p:nvCxnSpPr>
        <p:spPr>
          <a:xfrm flipH="1">
            <a:off x="7812360" y="3789040"/>
            <a:ext cx="7200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8532440" y="3789040"/>
            <a:ext cx="216024" cy="4320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8748464" y="4221088"/>
            <a:ext cx="144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>
            <a:off x="7740352" y="3573016"/>
            <a:ext cx="122413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>
            <a:off x="7740352" y="4653136"/>
            <a:ext cx="122413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7740352" y="3573016"/>
            <a:ext cx="0" cy="10801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8964488" y="3573016"/>
            <a:ext cx="0" cy="10801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7740352" y="4797152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Digital</a:t>
            </a:r>
          </a:p>
          <a:p>
            <a:r>
              <a:rPr lang="en-AU" dirty="0" smtClean="0"/>
              <a:t>Spectrum</a:t>
            </a:r>
          </a:p>
        </p:txBody>
      </p:sp>
      <p:sp>
        <p:nvSpPr>
          <p:cNvPr id="113" name="Down Arrow 112"/>
          <p:cNvSpPr/>
          <p:nvPr/>
        </p:nvSpPr>
        <p:spPr>
          <a:xfrm>
            <a:off x="8316416" y="3140968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AU" smtClean="0"/>
              <a:t>CSIRO.       Paul Roberts Digital Receivers SKANZ 2012 </a:t>
            </a:r>
            <a:endParaRPr lang="en-AU" b="0" smtClean="0">
              <a:solidFill>
                <a:schemeClr val="tx1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103313" y="80963"/>
            <a:ext cx="7429500" cy="755650"/>
          </a:xfrm>
        </p:spPr>
        <p:txBody>
          <a:bodyPr/>
          <a:lstStyle/>
          <a:p>
            <a:pPr eaLnBrk="1" hangingPunct="1"/>
            <a:r>
              <a:rPr lang="en-AU" sz="2400" dirty="0" smtClean="0"/>
              <a:t>Digital Receivers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668344" y="2348880"/>
            <a:ext cx="108012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ADC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2" name="Isosceles Triangle 21"/>
          <p:cNvSpPr/>
          <p:nvPr/>
        </p:nvSpPr>
        <p:spPr>
          <a:xfrm rot="5400000">
            <a:off x="1619672" y="2420888"/>
            <a:ext cx="576064" cy="5760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4139952" y="2420888"/>
            <a:ext cx="216024" cy="4320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355976" y="2420888"/>
            <a:ext cx="3600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4716016" y="2420888"/>
            <a:ext cx="216024" cy="4320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203848" y="2852936"/>
            <a:ext cx="9361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932040" y="2852936"/>
            <a:ext cx="144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2195736" y="2708920"/>
            <a:ext cx="864096" cy="83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827584" y="2132856"/>
            <a:ext cx="43204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27584" y="2132856"/>
            <a:ext cx="216024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1043608" y="2132856"/>
            <a:ext cx="216024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1043608" y="2708920"/>
            <a:ext cx="5760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043608" y="2348880"/>
            <a:ext cx="0" cy="3600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3059832" y="2204864"/>
            <a:ext cx="223224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3059832" y="3284984"/>
            <a:ext cx="223224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3059832" y="2204864"/>
            <a:ext cx="0" cy="10801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403648" y="3140968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LNA</a:t>
            </a:r>
            <a:endParaRPr lang="en-AU" sz="2000" dirty="0"/>
          </a:p>
        </p:txBody>
      </p:sp>
      <p:sp>
        <p:nvSpPr>
          <p:cNvPr id="94" name="TextBox 93"/>
          <p:cNvSpPr txBox="1"/>
          <p:nvPr/>
        </p:nvSpPr>
        <p:spPr>
          <a:xfrm>
            <a:off x="611560" y="2780928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ANT</a:t>
            </a:r>
            <a:endParaRPr lang="en-AU" sz="2000" dirty="0"/>
          </a:p>
        </p:txBody>
      </p:sp>
      <p:sp>
        <p:nvSpPr>
          <p:cNvPr id="95" name="TextBox 94"/>
          <p:cNvSpPr txBox="1"/>
          <p:nvPr/>
        </p:nvSpPr>
        <p:spPr>
          <a:xfrm>
            <a:off x="1115616" y="5229200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Digital Receiver with direct/</a:t>
            </a:r>
            <a:r>
              <a:rPr lang="en-AU" sz="2000" dirty="0" err="1" smtClean="0"/>
              <a:t>bandpass</a:t>
            </a:r>
            <a:r>
              <a:rPr lang="en-AU" sz="2000" dirty="0" smtClean="0"/>
              <a:t> sampling</a:t>
            </a:r>
            <a:endParaRPr lang="en-AU" sz="2000" dirty="0"/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5292080" y="2204864"/>
            <a:ext cx="0" cy="10801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Isosceles Triangle 65"/>
          <p:cNvSpPr/>
          <p:nvPr/>
        </p:nvSpPr>
        <p:spPr>
          <a:xfrm rot="5400000">
            <a:off x="6228184" y="2420888"/>
            <a:ext cx="576064" cy="5760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8" name="TextBox 67"/>
          <p:cNvSpPr txBox="1"/>
          <p:nvPr/>
        </p:nvSpPr>
        <p:spPr>
          <a:xfrm>
            <a:off x="6084168" y="3068960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Gain</a:t>
            </a:r>
            <a:endParaRPr lang="en-AU" sz="2000" dirty="0"/>
          </a:p>
        </p:txBody>
      </p:sp>
      <p:cxnSp>
        <p:nvCxnSpPr>
          <p:cNvPr id="69" name="Straight Arrow Connector 68"/>
          <p:cNvCxnSpPr>
            <a:endCxn id="66" idx="3"/>
          </p:cNvCxnSpPr>
          <p:nvPr/>
        </p:nvCxnSpPr>
        <p:spPr>
          <a:xfrm>
            <a:off x="5292080" y="2708920"/>
            <a:ext cx="93610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endCxn id="21" idx="1"/>
          </p:cNvCxnSpPr>
          <p:nvPr/>
        </p:nvCxnSpPr>
        <p:spPr>
          <a:xfrm flipV="1">
            <a:off x="6804248" y="2708920"/>
            <a:ext cx="864096" cy="83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7308304" y="4005064"/>
            <a:ext cx="2880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7596336" y="4005064"/>
            <a:ext cx="216024" cy="4320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7812360" y="4437112"/>
            <a:ext cx="2160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>
            <a:off x="7236296" y="3789040"/>
            <a:ext cx="15841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>
            <a:off x="7236296" y="4869160"/>
            <a:ext cx="15841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7236296" y="3789040"/>
            <a:ext cx="0" cy="10801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8820472" y="3789040"/>
            <a:ext cx="0" cy="10801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7596336" y="5013176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Digital</a:t>
            </a:r>
          </a:p>
          <a:p>
            <a:r>
              <a:rPr lang="en-AU" dirty="0" smtClean="0"/>
              <a:t>Spectrum</a:t>
            </a:r>
          </a:p>
        </p:txBody>
      </p:sp>
      <p:sp>
        <p:nvSpPr>
          <p:cNvPr id="100" name="Down Arrow 99"/>
          <p:cNvSpPr/>
          <p:nvPr/>
        </p:nvSpPr>
        <p:spPr>
          <a:xfrm>
            <a:off x="8100392" y="3212976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04" name="Straight Connector 103"/>
          <p:cNvCxnSpPr/>
          <p:nvPr/>
        </p:nvCxnSpPr>
        <p:spPr>
          <a:xfrm flipH="1">
            <a:off x="8028384" y="4437112"/>
            <a:ext cx="216024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8244408" y="4077072"/>
            <a:ext cx="144016" cy="36004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>
            <a:off x="8388424" y="4077072"/>
            <a:ext cx="288032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8028384" y="3861048"/>
            <a:ext cx="0" cy="79208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AU" smtClean="0"/>
              <a:t>CSIRO.       Paul Roberts Digital Receivers SKANZ 2012 </a:t>
            </a:r>
            <a:endParaRPr lang="en-AU" b="0" smtClean="0">
              <a:solidFill>
                <a:schemeClr val="tx1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103313" y="80963"/>
            <a:ext cx="7429500" cy="755650"/>
          </a:xfrm>
        </p:spPr>
        <p:txBody>
          <a:bodyPr/>
          <a:lstStyle/>
          <a:p>
            <a:pPr eaLnBrk="1" hangingPunct="1"/>
            <a:r>
              <a:rPr lang="en-AU" sz="2400" dirty="0" smtClean="0"/>
              <a:t>Digital Receivers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092280" y="2348880"/>
            <a:ext cx="108012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ADC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2" name="Isosceles Triangle 21"/>
          <p:cNvSpPr/>
          <p:nvPr/>
        </p:nvSpPr>
        <p:spPr>
          <a:xfrm rot="5400000">
            <a:off x="1619672" y="2420888"/>
            <a:ext cx="576064" cy="5760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6" name="Straight Connector 25"/>
          <p:cNvCxnSpPr/>
          <p:nvPr/>
        </p:nvCxnSpPr>
        <p:spPr>
          <a:xfrm flipH="1" flipV="1">
            <a:off x="4139952" y="2492896"/>
            <a:ext cx="216024" cy="5040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203848" y="2492896"/>
            <a:ext cx="9361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2195736" y="2708920"/>
            <a:ext cx="792088" cy="83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827584" y="2132856"/>
            <a:ext cx="43204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27584" y="2132856"/>
            <a:ext cx="216024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1043608" y="2132856"/>
            <a:ext cx="216024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1043608" y="2708920"/>
            <a:ext cx="5760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043608" y="2348880"/>
            <a:ext cx="0" cy="3600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3059832" y="2204864"/>
            <a:ext cx="15841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3059832" y="3284984"/>
            <a:ext cx="15841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3059832" y="2204864"/>
            <a:ext cx="0" cy="10801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6012160" y="2708920"/>
            <a:ext cx="104462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403648" y="3140968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LNA</a:t>
            </a:r>
            <a:endParaRPr lang="en-AU" sz="2000" dirty="0"/>
          </a:p>
        </p:txBody>
      </p:sp>
      <p:sp>
        <p:nvSpPr>
          <p:cNvPr id="94" name="TextBox 93"/>
          <p:cNvSpPr txBox="1"/>
          <p:nvPr/>
        </p:nvSpPr>
        <p:spPr>
          <a:xfrm>
            <a:off x="611560" y="2780928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ANT</a:t>
            </a:r>
            <a:endParaRPr lang="en-AU" sz="2000" dirty="0"/>
          </a:p>
        </p:txBody>
      </p:sp>
      <p:sp>
        <p:nvSpPr>
          <p:cNvPr id="95" name="TextBox 94"/>
          <p:cNvSpPr txBox="1"/>
          <p:nvPr/>
        </p:nvSpPr>
        <p:spPr>
          <a:xfrm>
            <a:off x="2483768" y="4293096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Fully digital receiver</a:t>
            </a:r>
            <a:endParaRPr lang="en-AU" sz="2000" dirty="0"/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4644008" y="2204864"/>
            <a:ext cx="0" cy="10801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987824" y="3356992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Full Band Filter</a:t>
            </a:r>
            <a:endParaRPr lang="en-AU" dirty="0"/>
          </a:p>
        </p:txBody>
      </p:sp>
      <p:sp>
        <p:nvSpPr>
          <p:cNvPr id="38" name="Isosceles Triangle 37"/>
          <p:cNvSpPr/>
          <p:nvPr/>
        </p:nvSpPr>
        <p:spPr>
          <a:xfrm rot="5400000">
            <a:off x="5436096" y="2420888"/>
            <a:ext cx="576064" cy="5760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1" name="TextBox 40"/>
          <p:cNvSpPr txBox="1"/>
          <p:nvPr/>
        </p:nvSpPr>
        <p:spPr>
          <a:xfrm>
            <a:off x="5292080" y="3068960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Gain</a:t>
            </a:r>
            <a:endParaRPr lang="en-AU" sz="2000" dirty="0"/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4644008" y="2708920"/>
            <a:ext cx="792088" cy="83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7164288" y="3933056"/>
            <a:ext cx="7200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7884368" y="3933056"/>
            <a:ext cx="216024" cy="4320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100392" y="4365104"/>
            <a:ext cx="144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7092280" y="3717032"/>
            <a:ext cx="122413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7092280" y="4797152"/>
            <a:ext cx="122413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7092280" y="3717032"/>
            <a:ext cx="0" cy="10801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8316416" y="3717032"/>
            <a:ext cx="0" cy="10801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092280" y="4941168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Digital</a:t>
            </a:r>
          </a:p>
          <a:p>
            <a:r>
              <a:rPr lang="en-AU" dirty="0" smtClean="0"/>
              <a:t>Spectrum</a:t>
            </a:r>
          </a:p>
        </p:txBody>
      </p:sp>
      <p:sp>
        <p:nvSpPr>
          <p:cNvPr id="54" name="Down Arrow 53"/>
          <p:cNvSpPr/>
          <p:nvPr/>
        </p:nvSpPr>
        <p:spPr>
          <a:xfrm>
            <a:off x="7596336" y="3284984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AU" smtClean="0"/>
              <a:t>CSIRO.       Paul Roberts Digital Receivers SKANZ 2012 </a:t>
            </a:r>
            <a:endParaRPr lang="en-AU" b="0" smtClean="0">
              <a:solidFill>
                <a:schemeClr val="tx1"/>
              </a:solidFill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103313" y="80963"/>
            <a:ext cx="7429500" cy="755650"/>
          </a:xfrm>
        </p:spPr>
        <p:txBody>
          <a:bodyPr/>
          <a:lstStyle/>
          <a:p>
            <a:pPr eaLnBrk="1" hangingPunct="1"/>
            <a:r>
              <a:rPr lang="en-AU" sz="2400" smtClean="0"/>
              <a:t>Digital Receivers</a:t>
            </a: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971550" y="1484313"/>
            <a:ext cx="7942263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/>
              <a:t>Advantages of fully digital receivers over analogue</a:t>
            </a:r>
          </a:p>
          <a:p>
            <a:endParaRPr lang="en-AU"/>
          </a:p>
          <a:p>
            <a:r>
              <a:rPr lang="en-AU"/>
              <a:t>	- flexibility</a:t>
            </a:r>
          </a:p>
          <a:p>
            <a:r>
              <a:rPr lang="en-AU"/>
              <a:t>	- simplification</a:t>
            </a:r>
          </a:p>
          <a:p>
            <a:r>
              <a:rPr lang="en-AU"/>
              <a:t>	- integration</a:t>
            </a:r>
          </a:p>
          <a:p>
            <a:r>
              <a:rPr lang="en-AU"/>
              <a:t>	- production</a:t>
            </a:r>
          </a:p>
          <a:p>
            <a:r>
              <a:rPr lang="en-AU"/>
              <a:t>	- cost</a:t>
            </a:r>
          </a:p>
          <a:p>
            <a:r>
              <a:rPr lang="en-AU"/>
              <a:t>	</a:t>
            </a:r>
          </a:p>
          <a:p>
            <a:endParaRPr lang="en-AU"/>
          </a:p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AU" smtClean="0"/>
              <a:t>CSIRO.       Paul Roberts Digital Receivers SKANZ 2012 </a:t>
            </a:r>
            <a:endParaRPr lang="en-AU" b="0" smtClean="0">
              <a:solidFill>
                <a:schemeClr val="tx1"/>
              </a:solidFill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1103313" y="80963"/>
            <a:ext cx="7429500" cy="755650"/>
          </a:xfrm>
        </p:spPr>
        <p:txBody>
          <a:bodyPr/>
          <a:lstStyle/>
          <a:p>
            <a:pPr eaLnBrk="1" hangingPunct="1"/>
            <a:r>
              <a:rPr lang="en-AU" sz="2400" smtClean="0"/>
              <a:t>Digital Receivers</a:t>
            </a: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971550" y="1484313"/>
            <a:ext cx="794226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/>
              <a:t>Flexibility</a:t>
            </a:r>
          </a:p>
          <a:p>
            <a:r>
              <a:rPr lang="en-AU"/>
              <a:t>	</a:t>
            </a:r>
          </a:p>
          <a:p>
            <a:r>
              <a:rPr lang="en-AU"/>
              <a:t>	Adaptable signal processing – research instrument</a:t>
            </a:r>
          </a:p>
          <a:p>
            <a:endParaRPr lang="en-AU"/>
          </a:p>
          <a:p>
            <a:r>
              <a:rPr lang="en-AU"/>
              <a:t>               All information present – allows innovative signal processing</a:t>
            </a:r>
          </a:p>
          <a:p>
            <a:r>
              <a:rPr lang="en-AU"/>
              <a:t>	    - adaptive RFI filter etc</a:t>
            </a:r>
          </a:p>
          <a:p>
            <a:r>
              <a:rPr lang="en-AU"/>
              <a:t>                  - programmable dedispersions etc</a:t>
            </a:r>
          </a:p>
          <a:p>
            <a:endParaRPr lang="en-AU"/>
          </a:p>
          <a:p>
            <a:r>
              <a:rPr lang="en-AU"/>
              <a:t>	    - a particular example real-time time-domain RFI excision</a:t>
            </a:r>
          </a:p>
          <a:p>
            <a:r>
              <a:rPr lang="en-AU"/>
              <a:t>	</a:t>
            </a:r>
          </a:p>
          <a:p>
            <a:endParaRPr lang="en-AU"/>
          </a:p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77000"/>
            <a:ext cx="2895600" cy="457200"/>
          </a:xfrm>
          <a:noFill/>
        </p:spPr>
        <p:txBody>
          <a:bodyPr/>
          <a:lstStyle/>
          <a:p>
            <a:r>
              <a:rPr lang="en-AU" smtClean="0"/>
              <a:t>CSIRO.       Paul Roberts Digital Receivers SKANZ 2012 </a:t>
            </a:r>
          </a:p>
        </p:txBody>
      </p:sp>
      <p:pic>
        <p:nvPicPr>
          <p:cNvPr id="311370" name="Picture 74" descr="ce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1500" y="1905000"/>
            <a:ext cx="2222500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88913"/>
            <a:ext cx="7343775" cy="900112"/>
          </a:xfrm>
          <a:noFill/>
        </p:spPr>
        <p:txBody>
          <a:bodyPr/>
          <a:lstStyle/>
          <a:p>
            <a:pPr eaLnBrk="1" hangingPunct="1"/>
            <a:r>
              <a:rPr lang="en-AU" sz="3000" smtClean="0"/>
              <a:t>Parkes 21cm </a:t>
            </a:r>
            <a:br>
              <a:rPr lang="en-AU" sz="3000" smtClean="0"/>
            </a:br>
            <a:r>
              <a:rPr lang="en-AU" sz="3000" smtClean="0"/>
              <a:t>Multibeam Experiment</a:t>
            </a:r>
          </a:p>
        </p:txBody>
      </p:sp>
      <p:pic>
        <p:nvPicPr>
          <p:cNvPr id="20485" name="Picture 3" descr="Moon"/>
          <p:cNvPicPr>
            <a:picLocks noChangeAspect="1" noChangeArrowheads="1"/>
          </p:cNvPicPr>
          <p:nvPr/>
        </p:nvPicPr>
        <p:blipFill>
          <a:blip r:embed="rId3" cstate="print">
            <a:lum bright="-18000"/>
          </a:blip>
          <a:srcRect/>
          <a:stretch>
            <a:fillRect/>
          </a:stretch>
        </p:blipFill>
        <p:spPr bwMode="auto">
          <a:xfrm>
            <a:off x="1219200" y="3505200"/>
            <a:ext cx="15811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-533400" y="4724400"/>
            <a:ext cx="2652713" cy="657225"/>
            <a:chOff x="288" y="3513"/>
            <a:chExt cx="1671" cy="414"/>
          </a:xfrm>
        </p:grpSpPr>
        <p:grpSp>
          <p:nvGrpSpPr>
            <p:cNvPr id="20552" name="Group 6"/>
            <p:cNvGrpSpPr>
              <a:grpSpLocks/>
            </p:cNvGrpSpPr>
            <p:nvPr/>
          </p:nvGrpSpPr>
          <p:grpSpPr bwMode="auto">
            <a:xfrm rot="-351511">
              <a:off x="288" y="3591"/>
              <a:ext cx="840" cy="336"/>
              <a:chOff x="2928" y="1920"/>
              <a:chExt cx="2736" cy="768"/>
            </a:xfrm>
          </p:grpSpPr>
          <p:sp>
            <p:nvSpPr>
              <p:cNvPr id="20557" name="Freeform 7"/>
              <p:cNvSpPr>
                <a:spLocks/>
              </p:cNvSpPr>
              <p:nvPr/>
            </p:nvSpPr>
            <p:spPr bwMode="auto">
              <a:xfrm rot="10800000">
                <a:off x="3840" y="1920"/>
                <a:ext cx="912" cy="384"/>
              </a:xfrm>
              <a:custGeom>
                <a:avLst/>
                <a:gdLst>
                  <a:gd name="T0" fmla="*/ 0 w 336"/>
                  <a:gd name="T1" fmla="*/ 0 h 240"/>
                  <a:gd name="T2" fmla="*/ 521 w 336"/>
                  <a:gd name="T3" fmla="*/ 384 h 240"/>
                  <a:gd name="T4" fmla="*/ 912 w 336"/>
                  <a:gd name="T5" fmla="*/ 0 h 240"/>
                  <a:gd name="T6" fmla="*/ 0 60000 65536"/>
                  <a:gd name="T7" fmla="*/ 0 60000 65536"/>
                  <a:gd name="T8" fmla="*/ 0 60000 65536"/>
                  <a:gd name="T9" fmla="*/ 0 w 336"/>
                  <a:gd name="T10" fmla="*/ 0 h 240"/>
                  <a:gd name="T11" fmla="*/ 336 w 336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6" h="240">
                    <a:moveTo>
                      <a:pt x="0" y="0"/>
                    </a:moveTo>
                    <a:cubicBezTo>
                      <a:pt x="68" y="120"/>
                      <a:pt x="136" y="240"/>
                      <a:pt x="192" y="240"/>
                    </a:cubicBezTo>
                    <a:cubicBezTo>
                      <a:pt x="248" y="240"/>
                      <a:pt x="292" y="120"/>
                      <a:pt x="336" y="0"/>
                    </a:cubicBezTo>
                  </a:path>
                </a:pathLst>
              </a:custGeom>
              <a:noFill/>
              <a:ln w="1905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0558" name="Freeform 8"/>
              <p:cNvSpPr>
                <a:spLocks/>
              </p:cNvSpPr>
              <p:nvPr/>
            </p:nvSpPr>
            <p:spPr bwMode="auto">
              <a:xfrm>
                <a:off x="4752" y="2304"/>
                <a:ext cx="912" cy="384"/>
              </a:xfrm>
              <a:custGeom>
                <a:avLst/>
                <a:gdLst>
                  <a:gd name="T0" fmla="*/ 0 w 336"/>
                  <a:gd name="T1" fmla="*/ 0 h 240"/>
                  <a:gd name="T2" fmla="*/ 521 w 336"/>
                  <a:gd name="T3" fmla="*/ 384 h 240"/>
                  <a:gd name="T4" fmla="*/ 912 w 336"/>
                  <a:gd name="T5" fmla="*/ 0 h 240"/>
                  <a:gd name="T6" fmla="*/ 0 60000 65536"/>
                  <a:gd name="T7" fmla="*/ 0 60000 65536"/>
                  <a:gd name="T8" fmla="*/ 0 60000 65536"/>
                  <a:gd name="T9" fmla="*/ 0 w 336"/>
                  <a:gd name="T10" fmla="*/ 0 h 240"/>
                  <a:gd name="T11" fmla="*/ 336 w 336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6" h="240">
                    <a:moveTo>
                      <a:pt x="0" y="0"/>
                    </a:moveTo>
                    <a:cubicBezTo>
                      <a:pt x="68" y="120"/>
                      <a:pt x="136" y="240"/>
                      <a:pt x="192" y="240"/>
                    </a:cubicBezTo>
                    <a:cubicBezTo>
                      <a:pt x="248" y="240"/>
                      <a:pt x="292" y="120"/>
                      <a:pt x="336" y="0"/>
                    </a:cubicBezTo>
                  </a:path>
                </a:pathLst>
              </a:custGeom>
              <a:noFill/>
              <a:ln w="1905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0559" name="Freeform 9"/>
              <p:cNvSpPr>
                <a:spLocks/>
              </p:cNvSpPr>
              <p:nvPr/>
            </p:nvSpPr>
            <p:spPr bwMode="auto">
              <a:xfrm>
                <a:off x="2928" y="2304"/>
                <a:ext cx="912" cy="384"/>
              </a:xfrm>
              <a:custGeom>
                <a:avLst/>
                <a:gdLst>
                  <a:gd name="T0" fmla="*/ 0 w 336"/>
                  <a:gd name="T1" fmla="*/ 0 h 240"/>
                  <a:gd name="T2" fmla="*/ 521 w 336"/>
                  <a:gd name="T3" fmla="*/ 384 h 240"/>
                  <a:gd name="T4" fmla="*/ 912 w 336"/>
                  <a:gd name="T5" fmla="*/ 0 h 240"/>
                  <a:gd name="T6" fmla="*/ 0 60000 65536"/>
                  <a:gd name="T7" fmla="*/ 0 60000 65536"/>
                  <a:gd name="T8" fmla="*/ 0 60000 65536"/>
                  <a:gd name="T9" fmla="*/ 0 w 336"/>
                  <a:gd name="T10" fmla="*/ 0 h 240"/>
                  <a:gd name="T11" fmla="*/ 336 w 336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6" h="240">
                    <a:moveTo>
                      <a:pt x="0" y="0"/>
                    </a:moveTo>
                    <a:cubicBezTo>
                      <a:pt x="68" y="120"/>
                      <a:pt x="136" y="240"/>
                      <a:pt x="192" y="240"/>
                    </a:cubicBezTo>
                    <a:cubicBezTo>
                      <a:pt x="248" y="240"/>
                      <a:pt x="292" y="120"/>
                      <a:pt x="336" y="0"/>
                    </a:cubicBezTo>
                  </a:path>
                </a:pathLst>
              </a:custGeom>
              <a:noFill/>
              <a:ln w="1905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20553" name="Group 10"/>
            <p:cNvGrpSpPr>
              <a:grpSpLocks/>
            </p:cNvGrpSpPr>
            <p:nvPr/>
          </p:nvGrpSpPr>
          <p:grpSpPr bwMode="auto">
            <a:xfrm rot="10491497">
              <a:off x="1119" y="3513"/>
              <a:ext cx="840" cy="336"/>
              <a:chOff x="2928" y="1920"/>
              <a:chExt cx="2736" cy="768"/>
            </a:xfrm>
          </p:grpSpPr>
          <p:sp>
            <p:nvSpPr>
              <p:cNvPr id="20554" name="Freeform 11"/>
              <p:cNvSpPr>
                <a:spLocks/>
              </p:cNvSpPr>
              <p:nvPr/>
            </p:nvSpPr>
            <p:spPr bwMode="auto">
              <a:xfrm rot="10800000">
                <a:off x="3840" y="1920"/>
                <a:ext cx="912" cy="384"/>
              </a:xfrm>
              <a:custGeom>
                <a:avLst/>
                <a:gdLst>
                  <a:gd name="T0" fmla="*/ 0 w 336"/>
                  <a:gd name="T1" fmla="*/ 0 h 240"/>
                  <a:gd name="T2" fmla="*/ 521 w 336"/>
                  <a:gd name="T3" fmla="*/ 384 h 240"/>
                  <a:gd name="T4" fmla="*/ 912 w 336"/>
                  <a:gd name="T5" fmla="*/ 0 h 240"/>
                  <a:gd name="T6" fmla="*/ 0 60000 65536"/>
                  <a:gd name="T7" fmla="*/ 0 60000 65536"/>
                  <a:gd name="T8" fmla="*/ 0 60000 65536"/>
                  <a:gd name="T9" fmla="*/ 0 w 336"/>
                  <a:gd name="T10" fmla="*/ 0 h 240"/>
                  <a:gd name="T11" fmla="*/ 336 w 336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6" h="240">
                    <a:moveTo>
                      <a:pt x="0" y="0"/>
                    </a:moveTo>
                    <a:cubicBezTo>
                      <a:pt x="68" y="120"/>
                      <a:pt x="136" y="240"/>
                      <a:pt x="192" y="240"/>
                    </a:cubicBezTo>
                    <a:cubicBezTo>
                      <a:pt x="248" y="240"/>
                      <a:pt x="292" y="120"/>
                      <a:pt x="336" y="0"/>
                    </a:cubicBezTo>
                  </a:path>
                </a:pathLst>
              </a:custGeom>
              <a:noFill/>
              <a:ln w="1905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0555" name="Freeform 12"/>
              <p:cNvSpPr>
                <a:spLocks/>
              </p:cNvSpPr>
              <p:nvPr/>
            </p:nvSpPr>
            <p:spPr bwMode="auto">
              <a:xfrm>
                <a:off x="4752" y="2304"/>
                <a:ext cx="912" cy="384"/>
              </a:xfrm>
              <a:custGeom>
                <a:avLst/>
                <a:gdLst>
                  <a:gd name="T0" fmla="*/ 0 w 336"/>
                  <a:gd name="T1" fmla="*/ 0 h 240"/>
                  <a:gd name="T2" fmla="*/ 521 w 336"/>
                  <a:gd name="T3" fmla="*/ 384 h 240"/>
                  <a:gd name="T4" fmla="*/ 912 w 336"/>
                  <a:gd name="T5" fmla="*/ 0 h 240"/>
                  <a:gd name="T6" fmla="*/ 0 60000 65536"/>
                  <a:gd name="T7" fmla="*/ 0 60000 65536"/>
                  <a:gd name="T8" fmla="*/ 0 60000 65536"/>
                  <a:gd name="T9" fmla="*/ 0 w 336"/>
                  <a:gd name="T10" fmla="*/ 0 h 240"/>
                  <a:gd name="T11" fmla="*/ 336 w 336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6" h="240">
                    <a:moveTo>
                      <a:pt x="0" y="0"/>
                    </a:moveTo>
                    <a:cubicBezTo>
                      <a:pt x="68" y="120"/>
                      <a:pt x="136" y="240"/>
                      <a:pt x="192" y="240"/>
                    </a:cubicBezTo>
                    <a:cubicBezTo>
                      <a:pt x="248" y="240"/>
                      <a:pt x="292" y="120"/>
                      <a:pt x="336" y="0"/>
                    </a:cubicBezTo>
                  </a:path>
                </a:pathLst>
              </a:custGeom>
              <a:noFill/>
              <a:ln w="1905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0556" name="Freeform 13"/>
              <p:cNvSpPr>
                <a:spLocks/>
              </p:cNvSpPr>
              <p:nvPr/>
            </p:nvSpPr>
            <p:spPr bwMode="auto">
              <a:xfrm>
                <a:off x="2928" y="2304"/>
                <a:ext cx="912" cy="384"/>
              </a:xfrm>
              <a:custGeom>
                <a:avLst/>
                <a:gdLst>
                  <a:gd name="T0" fmla="*/ 0 w 336"/>
                  <a:gd name="T1" fmla="*/ 0 h 240"/>
                  <a:gd name="T2" fmla="*/ 521 w 336"/>
                  <a:gd name="T3" fmla="*/ 384 h 240"/>
                  <a:gd name="T4" fmla="*/ 912 w 336"/>
                  <a:gd name="T5" fmla="*/ 0 h 240"/>
                  <a:gd name="T6" fmla="*/ 0 60000 65536"/>
                  <a:gd name="T7" fmla="*/ 0 60000 65536"/>
                  <a:gd name="T8" fmla="*/ 0 60000 65536"/>
                  <a:gd name="T9" fmla="*/ 0 w 336"/>
                  <a:gd name="T10" fmla="*/ 0 h 240"/>
                  <a:gd name="T11" fmla="*/ 336 w 336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6" h="240">
                    <a:moveTo>
                      <a:pt x="0" y="0"/>
                    </a:moveTo>
                    <a:cubicBezTo>
                      <a:pt x="68" y="120"/>
                      <a:pt x="136" y="240"/>
                      <a:pt x="192" y="240"/>
                    </a:cubicBezTo>
                    <a:cubicBezTo>
                      <a:pt x="248" y="240"/>
                      <a:pt x="292" y="120"/>
                      <a:pt x="336" y="0"/>
                    </a:cubicBezTo>
                  </a:path>
                </a:pathLst>
              </a:custGeom>
              <a:noFill/>
              <a:ln w="1905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AU"/>
              </a:p>
            </p:txBody>
          </p:sp>
        </p:grp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-762000" y="3352800"/>
            <a:ext cx="2652713" cy="657225"/>
            <a:chOff x="288" y="3513"/>
            <a:chExt cx="1671" cy="414"/>
          </a:xfrm>
        </p:grpSpPr>
        <p:grpSp>
          <p:nvGrpSpPr>
            <p:cNvPr id="20544" name="Group 15"/>
            <p:cNvGrpSpPr>
              <a:grpSpLocks/>
            </p:cNvGrpSpPr>
            <p:nvPr/>
          </p:nvGrpSpPr>
          <p:grpSpPr bwMode="auto">
            <a:xfrm rot="-351511">
              <a:off x="288" y="3591"/>
              <a:ext cx="840" cy="336"/>
              <a:chOff x="2928" y="1920"/>
              <a:chExt cx="2736" cy="768"/>
            </a:xfrm>
          </p:grpSpPr>
          <p:sp>
            <p:nvSpPr>
              <p:cNvPr id="20549" name="Freeform 16"/>
              <p:cNvSpPr>
                <a:spLocks/>
              </p:cNvSpPr>
              <p:nvPr/>
            </p:nvSpPr>
            <p:spPr bwMode="auto">
              <a:xfrm rot="10800000">
                <a:off x="3840" y="1920"/>
                <a:ext cx="912" cy="384"/>
              </a:xfrm>
              <a:custGeom>
                <a:avLst/>
                <a:gdLst>
                  <a:gd name="T0" fmla="*/ 0 w 336"/>
                  <a:gd name="T1" fmla="*/ 0 h 240"/>
                  <a:gd name="T2" fmla="*/ 521 w 336"/>
                  <a:gd name="T3" fmla="*/ 384 h 240"/>
                  <a:gd name="T4" fmla="*/ 912 w 336"/>
                  <a:gd name="T5" fmla="*/ 0 h 240"/>
                  <a:gd name="T6" fmla="*/ 0 60000 65536"/>
                  <a:gd name="T7" fmla="*/ 0 60000 65536"/>
                  <a:gd name="T8" fmla="*/ 0 60000 65536"/>
                  <a:gd name="T9" fmla="*/ 0 w 336"/>
                  <a:gd name="T10" fmla="*/ 0 h 240"/>
                  <a:gd name="T11" fmla="*/ 336 w 336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6" h="240">
                    <a:moveTo>
                      <a:pt x="0" y="0"/>
                    </a:moveTo>
                    <a:cubicBezTo>
                      <a:pt x="68" y="120"/>
                      <a:pt x="136" y="240"/>
                      <a:pt x="192" y="240"/>
                    </a:cubicBezTo>
                    <a:cubicBezTo>
                      <a:pt x="248" y="240"/>
                      <a:pt x="292" y="120"/>
                      <a:pt x="336" y="0"/>
                    </a:cubicBezTo>
                  </a:path>
                </a:pathLst>
              </a:custGeom>
              <a:noFill/>
              <a:ln w="1905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0550" name="Freeform 17"/>
              <p:cNvSpPr>
                <a:spLocks/>
              </p:cNvSpPr>
              <p:nvPr/>
            </p:nvSpPr>
            <p:spPr bwMode="auto">
              <a:xfrm>
                <a:off x="4752" y="2304"/>
                <a:ext cx="912" cy="384"/>
              </a:xfrm>
              <a:custGeom>
                <a:avLst/>
                <a:gdLst>
                  <a:gd name="T0" fmla="*/ 0 w 336"/>
                  <a:gd name="T1" fmla="*/ 0 h 240"/>
                  <a:gd name="T2" fmla="*/ 521 w 336"/>
                  <a:gd name="T3" fmla="*/ 384 h 240"/>
                  <a:gd name="T4" fmla="*/ 912 w 336"/>
                  <a:gd name="T5" fmla="*/ 0 h 240"/>
                  <a:gd name="T6" fmla="*/ 0 60000 65536"/>
                  <a:gd name="T7" fmla="*/ 0 60000 65536"/>
                  <a:gd name="T8" fmla="*/ 0 60000 65536"/>
                  <a:gd name="T9" fmla="*/ 0 w 336"/>
                  <a:gd name="T10" fmla="*/ 0 h 240"/>
                  <a:gd name="T11" fmla="*/ 336 w 336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6" h="240">
                    <a:moveTo>
                      <a:pt x="0" y="0"/>
                    </a:moveTo>
                    <a:cubicBezTo>
                      <a:pt x="68" y="120"/>
                      <a:pt x="136" y="240"/>
                      <a:pt x="192" y="240"/>
                    </a:cubicBezTo>
                    <a:cubicBezTo>
                      <a:pt x="248" y="240"/>
                      <a:pt x="292" y="120"/>
                      <a:pt x="336" y="0"/>
                    </a:cubicBezTo>
                  </a:path>
                </a:pathLst>
              </a:custGeom>
              <a:noFill/>
              <a:ln w="1905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0551" name="Freeform 18"/>
              <p:cNvSpPr>
                <a:spLocks/>
              </p:cNvSpPr>
              <p:nvPr/>
            </p:nvSpPr>
            <p:spPr bwMode="auto">
              <a:xfrm>
                <a:off x="2928" y="2304"/>
                <a:ext cx="912" cy="384"/>
              </a:xfrm>
              <a:custGeom>
                <a:avLst/>
                <a:gdLst>
                  <a:gd name="T0" fmla="*/ 0 w 336"/>
                  <a:gd name="T1" fmla="*/ 0 h 240"/>
                  <a:gd name="T2" fmla="*/ 521 w 336"/>
                  <a:gd name="T3" fmla="*/ 384 h 240"/>
                  <a:gd name="T4" fmla="*/ 912 w 336"/>
                  <a:gd name="T5" fmla="*/ 0 h 240"/>
                  <a:gd name="T6" fmla="*/ 0 60000 65536"/>
                  <a:gd name="T7" fmla="*/ 0 60000 65536"/>
                  <a:gd name="T8" fmla="*/ 0 60000 65536"/>
                  <a:gd name="T9" fmla="*/ 0 w 336"/>
                  <a:gd name="T10" fmla="*/ 0 h 240"/>
                  <a:gd name="T11" fmla="*/ 336 w 336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6" h="240">
                    <a:moveTo>
                      <a:pt x="0" y="0"/>
                    </a:moveTo>
                    <a:cubicBezTo>
                      <a:pt x="68" y="120"/>
                      <a:pt x="136" y="240"/>
                      <a:pt x="192" y="240"/>
                    </a:cubicBezTo>
                    <a:cubicBezTo>
                      <a:pt x="248" y="240"/>
                      <a:pt x="292" y="120"/>
                      <a:pt x="336" y="0"/>
                    </a:cubicBezTo>
                  </a:path>
                </a:pathLst>
              </a:custGeom>
              <a:noFill/>
              <a:ln w="1905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20545" name="Group 19"/>
            <p:cNvGrpSpPr>
              <a:grpSpLocks/>
            </p:cNvGrpSpPr>
            <p:nvPr/>
          </p:nvGrpSpPr>
          <p:grpSpPr bwMode="auto">
            <a:xfrm rot="10491497">
              <a:off x="1119" y="3513"/>
              <a:ext cx="840" cy="336"/>
              <a:chOff x="2928" y="1920"/>
              <a:chExt cx="2736" cy="768"/>
            </a:xfrm>
          </p:grpSpPr>
          <p:sp>
            <p:nvSpPr>
              <p:cNvPr id="20546" name="Freeform 20"/>
              <p:cNvSpPr>
                <a:spLocks/>
              </p:cNvSpPr>
              <p:nvPr/>
            </p:nvSpPr>
            <p:spPr bwMode="auto">
              <a:xfrm rot="10800000">
                <a:off x="3840" y="1920"/>
                <a:ext cx="912" cy="384"/>
              </a:xfrm>
              <a:custGeom>
                <a:avLst/>
                <a:gdLst>
                  <a:gd name="T0" fmla="*/ 0 w 336"/>
                  <a:gd name="T1" fmla="*/ 0 h 240"/>
                  <a:gd name="T2" fmla="*/ 521 w 336"/>
                  <a:gd name="T3" fmla="*/ 384 h 240"/>
                  <a:gd name="T4" fmla="*/ 912 w 336"/>
                  <a:gd name="T5" fmla="*/ 0 h 240"/>
                  <a:gd name="T6" fmla="*/ 0 60000 65536"/>
                  <a:gd name="T7" fmla="*/ 0 60000 65536"/>
                  <a:gd name="T8" fmla="*/ 0 60000 65536"/>
                  <a:gd name="T9" fmla="*/ 0 w 336"/>
                  <a:gd name="T10" fmla="*/ 0 h 240"/>
                  <a:gd name="T11" fmla="*/ 336 w 336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6" h="240">
                    <a:moveTo>
                      <a:pt x="0" y="0"/>
                    </a:moveTo>
                    <a:cubicBezTo>
                      <a:pt x="68" y="120"/>
                      <a:pt x="136" y="240"/>
                      <a:pt x="192" y="240"/>
                    </a:cubicBezTo>
                    <a:cubicBezTo>
                      <a:pt x="248" y="240"/>
                      <a:pt x="292" y="120"/>
                      <a:pt x="336" y="0"/>
                    </a:cubicBezTo>
                  </a:path>
                </a:pathLst>
              </a:custGeom>
              <a:noFill/>
              <a:ln w="1905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0547" name="Freeform 21"/>
              <p:cNvSpPr>
                <a:spLocks/>
              </p:cNvSpPr>
              <p:nvPr/>
            </p:nvSpPr>
            <p:spPr bwMode="auto">
              <a:xfrm>
                <a:off x="4752" y="2304"/>
                <a:ext cx="912" cy="384"/>
              </a:xfrm>
              <a:custGeom>
                <a:avLst/>
                <a:gdLst>
                  <a:gd name="T0" fmla="*/ 0 w 336"/>
                  <a:gd name="T1" fmla="*/ 0 h 240"/>
                  <a:gd name="T2" fmla="*/ 521 w 336"/>
                  <a:gd name="T3" fmla="*/ 384 h 240"/>
                  <a:gd name="T4" fmla="*/ 912 w 336"/>
                  <a:gd name="T5" fmla="*/ 0 h 240"/>
                  <a:gd name="T6" fmla="*/ 0 60000 65536"/>
                  <a:gd name="T7" fmla="*/ 0 60000 65536"/>
                  <a:gd name="T8" fmla="*/ 0 60000 65536"/>
                  <a:gd name="T9" fmla="*/ 0 w 336"/>
                  <a:gd name="T10" fmla="*/ 0 h 240"/>
                  <a:gd name="T11" fmla="*/ 336 w 336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6" h="240">
                    <a:moveTo>
                      <a:pt x="0" y="0"/>
                    </a:moveTo>
                    <a:cubicBezTo>
                      <a:pt x="68" y="120"/>
                      <a:pt x="136" y="240"/>
                      <a:pt x="192" y="240"/>
                    </a:cubicBezTo>
                    <a:cubicBezTo>
                      <a:pt x="248" y="240"/>
                      <a:pt x="292" y="120"/>
                      <a:pt x="336" y="0"/>
                    </a:cubicBezTo>
                  </a:path>
                </a:pathLst>
              </a:custGeom>
              <a:noFill/>
              <a:ln w="1905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0548" name="Freeform 22"/>
              <p:cNvSpPr>
                <a:spLocks/>
              </p:cNvSpPr>
              <p:nvPr/>
            </p:nvSpPr>
            <p:spPr bwMode="auto">
              <a:xfrm>
                <a:off x="2928" y="2304"/>
                <a:ext cx="912" cy="384"/>
              </a:xfrm>
              <a:custGeom>
                <a:avLst/>
                <a:gdLst>
                  <a:gd name="T0" fmla="*/ 0 w 336"/>
                  <a:gd name="T1" fmla="*/ 0 h 240"/>
                  <a:gd name="T2" fmla="*/ 521 w 336"/>
                  <a:gd name="T3" fmla="*/ 384 h 240"/>
                  <a:gd name="T4" fmla="*/ 912 w 336"/>
                  <a:gd name="T5" fmla="*/ 0 h 240"/>
                  <a:gd name="T6" fmla="*/ 0 60000 65536"/>
                  <a:gd name="T7" fmla="*/ 0 60000 65536"/>
                  <a:gd name="T8" fmla="*/ 0 60000 65536"/>
                  <a:gd name="T9" fmla="*/ 0 w 336"/>
                  <a:gd name="T10" fmla="*/ 0 h 240"/>
                  <a:gd name="T11" fmla="*/ 336 w 336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6" h="240">
                    <a:moveTo>
                      <a:pt x="0" y="0"/>
                    </a:moveTo>
                    <a:cubicBezTo>
                      <a:pt x="68" y="120"/>
                      <a:pt x="136" y="240"/>
                      <a:pt x="192" y="240"/>
                    </a:cubicBezTo>
                    <a:cubicBezTo>
                      <a:pt x="248" y="240"/>
                      <a:pt x="292" y="120"/>
                      <a:pt x="336" y="0"/>
                    </a:cubicBezTo>
                  </a:path>
                </a:pathLst>
              </a:custGeom>
              <a:noFill/>
              <a:ln w="1905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AU"/>
              </a:p>
            </p:txBody>
          </p:sp>
        </p:grp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-2209800" y="5286375"/>
            <a:ext cx="5243513" cy="962025"/>
            <a:chOff x="-1344" y="3312"/>
            <a:chExt cx="3303" cy="606"/>
          </a:xfrm>
        </p:grpSpPr>
        <p:grpSp>
          <p:nvGrpSpPr>
            <p:cNvPr id="20526" name="Group 24"/>
            <p:cNvGrpSpPr>
              <a:grpSpLocks/>
            </p:cNvGrpSpPr>
            <p:nvPr/>
          </p:nvGrpSpPr>
          <p:grpSpPr bwMode="auto">
            <a:xfrm>
              <a:off x="288" y="3312"/>
              <a:ext cx="1671" cy="414"/>
              <a:chOff x="288" y="3513"/>
              <a:chExt cx="1671" cy="414"/>
            </a:xfrm>
          </p:grpSpPr>
          <p:grpSp>
            <p:nvGrpSpPr>
              <p:cNvPr id="20536" name="Group 25"/>
              <p:cNvGrpSpPr>
                <a:grpSpLocks/>
              </p:cNvGrpSpPr>
              <p:nvPr/>
            </p:nvGrpSpPr>
            <p:grpSpPr bwMode="auto">
              <a:xfrm rot="-351511">
                <a:off x="288" y="3591"/>
                <a:ext cx="840" cy="336"/>
                <a:chOff x="2928" y="1920"/>
                <a:chExt cx="2736" cy="768"/>
              </a:xfrm>
            </p:grpSpPr>
            <p:sp>
              <p:nvSpPr>
                <p:cNvPr id="20541" name="Freeform 26"/>
                <p:cNvSpPr>
                  <a:spLocks/>
                </p:cNvSpPr>
                <p:nvPr/>
              </p:nvSpPr>
              <p:spPr bwMode="auto">
                <a:xfrm rot="10800000">
                  <a:off x="3840" y="1920"/>
                  <a:ext cx="912" cy="384"/>
                </a:xfrm>
                <a:custGeom>
                  <a:avLst/>
                  <a:gdLst>
                    <a:gd name="T0" fmla="*/ 0 w 336"/>
                    <a:gd name="T1" fmla="*/ 0 h 240"/>
                    <a:gd name="T2" fmla="*/ 521 w 336"/>
                    <a:gd name="T3" fmla="*/ 384 h 240"/>
                    <a:gd name="T4" fmla="*/ 912 w 336"/>
                    <a:gd name="T5" fmla="*/ 0 h 240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240"/>
                    <a:gd name="T11" fmla="*/ 336 w 336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240">
                      <a:moveTo>
                        <a:pt x="0" y="0"/>
                      </a:moveTo>
                      <a:cubicBezTo>
                        <a:pt x="68" y="120"/>
                        <a:pt x="136" y="240"/>
                        <a:pt x="192" y="240"/>
                      </a:cubicBezTo>
                      <a:cubicBezTo>
                        <a:pt x="248" y="240"/>
                        <a:pt x="292" y="120"/>
                        <a:pt x="336" y="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0542" name="Freeform 27"/>
                <p:cNvSpPr>
                  <a:spLocks/>
                </p:cNvSpPr>
                <p:nvPr/>
              </p:nvSpPr>
              <p:spPr bwMode="auto">
                <a:xfrm>
                  <a:off x="4752" y="2304"/>
                  <a:ext cx="912" cy="384"/>
                </a:xfrm>
                <a:custGeom>
                  <a:avLst/>
                  <a:gdLst>
                    <a:gd name="T0" fmla="*/ 0 w 336"/>
                    <a:gd name="T1" fmla="*/ 0 h 240"/>
                    <a:gd name="T2" fmla="*/ 521 w 336"/>
                    <a:gd name="T3" fmla="*/ 384 h 240"/>
                    <a:gd name="T4" fmla="*/ 912 w 336"/>
                    <a:gd name="T5" fmla="*/ 0 h 240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240"/>
                    <a:gd name="T11" fmla="*/ 336 w 336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240">
                      <a:moveTo>
                        <a:pt x="0" y="0"/>
                      </a:moveTo>
                      <a:cubicBezTo>
                        <a:pt x="68" y="120"/>
                        <a:pt x="136" y="240"/>
                        <a:pt x="192" y="240"/>
                      </a:cubicBezTo>
                      <a:cubicBezTo>
                        <a:pt x="248" y="240"/>
                        <a:pt x="292" y="120"/>
                        <a:pt x="336" y="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0543" name="Freeform 28"/>
                <p:cNvSpPr>
                  <a:spLocks/>
                </p:cNvSpPr>
                <p:nvPr/>
              </p:nvSpPr>
              <p:spPr bwMode="auto">
                <a:xfrm>
                  <a:off x="2928" y="2304"/>
                  <a:ext cx="912" cy="384"/>
                </a:xfrm>
                <a:custGeom>
                  <a:avLst/>
                  <a:gdLst>
                    <a:gd name="T0" fmla="*/ 0 w 336"/>
                    <a:gd name="T1" fmla="*/ 0 h 240"/>
                    <a:gd name="T2" fmla="*/ 521 w 336"/>
                    <a:gd name="T3" fmla="*/ 384 h 240"/>
                    <a:gd name="T4" fmla="*/ 912 w 336"/>
                    <a:gd name="T5" fmla="*/ 0 h 240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240"/>
                    <a:gd name="T11" fmla="*/ 336 w 336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240">
                      <a:moveTo>
                        <a:pt x="0" y="0"/>
                      </a:moveTo>
                      <a:cubicBezTo>
                        <a:pt x="68" y="120"/>
                        <a:pt x="136" y="240"/>
                        <a:pt x="192" y="240"/>
                      </a:cubicBezTo>
                      <a:cubicBezTo>
                        <a:pt x="248" y="240"/>
                        <a:pt x="292" y="120"/>
                        <a:pt x="336" y="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20537" name="Group 29"/>
              <p:cNvGrpSpPr>
                <a:grpSpLocks/>
              </p:cNvGrpSpPr>
              <p:nvPr/>
            </p:nvGrpSpPr>
            <p:grpSpPr bwMode="auto">
              <a:xfrm rot="10491497">
                <a:off x="1119" y="3513"/>
                <a:ext cx="840" cy="336"/>
                <a:chOff x="2928" y="1920"/>
                <a:chExt cx="2736" cy="768"/>
              </a:xfrm>
            </p:grpSpPr>
            <p:sp>
              <p:nvSpPr>
                <p:cNvPr id="20538" name="Freeform 30"/>
                <p:cNvSpPr>
                  <a:spLocks/>
                </p:cNvSpPr>
                <p:nvPr/>
              </p:nvSpPr>
              <p:spPr bwMode="auto">
                <a:xfrm rot="10800000">
                  <a:off x="3840" y="1920"/>
                  <a:ext cx="912" cy="384"/>
                </a:xfrm>
                <a:custGeom>
                  <a:avLst/>
                  <a:gdLst>
                    <a:gd name="T0" fmla="*/ 0 w 336"/>
                    <a:gd name="T1" fmla="*/ 0 h 240"/>
                    <a:gd name="T2" fmla="*/ 521 w 336"/>
                    <a:gd name="T3" fmla="*/ 384 h 240"/>
                    <a:gd name="T4" fmla="*/ 912 w 336"/>
                    <a:gd name="T5" fmla="*/ 0 h 240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240"/>
                    <a:gd name="T11" fmla="*/ 336 w 336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240">
                      <a:moveTo>
                        <a:pt x="0" y="0"/>
                      </a:moveTo>
                      <a:cubicBezTo>
                        <a:pt x="68" y="120"/>
                        <a:pt x="136" y="240"/>
                        <a:pt x="192" y="240"/>
                      </a:cubicBezTo>
                      <a:cubicBezTo>
                        <a:pt x="248" y="240"/>
                        <a:pt x="292" y="120"/>
                        <a:pt x="336" y="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0539" name="Freeform 31"/>
                <p:cNvSpPr>
                  <a:spLocks/>
                </p:cNvSpPr>
                <p:nvPr/>
              </p:nvSpPr>
              <p:spPr bwMode="auto">
                <a:xfrm>
                  <a:off x="4752" y="2304"/>
                  <a:ext cx="912" cy="384"/>
                </a:xfrm>
                <a:custGeom>
                  <a:avLst/>
                  <a:gdLst>
                    <a:gd name="T0" fmla="*/ 0 w 336"/>
                    <a:gd name="T1" fmla="*/ 0 h 240"/>
                    <a:gd name="T2" fmla="*/ 521 w 336"/>
                    <a:gd name="T3" fmla="*/ 384 h 240"/>
                    <a:gd name="T4" fmla="*/ 912 w 336"/>
                    <a:gd name="T5" fmla="*/ 0 h 240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240"/>
                    <a:gd name="T11" fmla="*/ 336 w 336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240">
                      <a:moveTo>
                        <a:pt x="0" y="0"/>
                      </a:moveTo>
                      <a:cubicBezTo>
                        <a:pt x="68" y="120"/>
                        <a:pt x="136" y="240"/>
                        <a:pt x="192" y="240"/>
                      </a:cubicBezTo>
                      <a:cubicBezTo>
                        <a:pt x="248" y="240"/>
                        <a:pt x="292" y="120"/>
                        <a:pt x="336" y="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0540" name="Freeform 32"/>
                <p:cNvSpPr>
                  <a:spLocks/>
                </p:cNvSpPr>
                <p:nvPr/>
              </p:nvSpPr>
              <p:spPr bwMode="auto">
                <a:xfrm>
                  <a:off x="2928" y="2304"/>
                  <a:ext cx="912" cy="384"/>
                </a:xfrm>
                <a:custGeom>
                  <a:avLst/>
                  <a:gdLst>
                    <a:gd name="T0" fmla="*/ 0 w 336"/>
                    <a:gd name="T1" fmla="*/ 0 h 240"/>
                    <a:gd name="T2" fmla="*/ 521 w 336"/>
                    <a:gd name="T3" fmla="*/ 384 h 240"/>
                    <a:gd name="T4" fmla="*/ 912 w 336"/>
                    <a:gd name="T5" fmla="*/ 0 h 240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240"/>
                    <a:gd name="T11" fmla="*/ 336 w 336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240">
                      <a:moveTo>
                        <a:pt x="0" y="0"/>
                      </a:moveTo>
                      <a:cubicBezTo>
                        <a:pt x="68" y="120"/>
                        <a:pt x="136" y="240"/>
                        <a:pt x="192" y="240"/>
                      </a:cubicBezTo>
                      <a:cubicBezTo>
                        <a:pt x="248" y="240"/>
                        <a:pt x="292" y="120"/>
                        <a:pt x="336" y="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</p:grpSp>
        </p:grpSp>
        <p:grpSp>
          <p:nvGrpSpPr>
            <p:cNvPr id="20527" name="Group 33"/>
            <p:cNvGrpSpPr>
              <a:grpSpLocks/>
            </p:cNvGrpSpPr>
            <p:nvPr/>
          </p:nvGrpSpPr>
          <p:grpSpPr bwMode="auto">
            <a:xfrm>
              <a:off x="-1344" y="3504"/>
              <a:ext cx="1671" cy="414"/>
              <a:chOff x="288" y="3513"/>
              <a:chExt cx="1671" cy="414"/>
            </a:xfrm>
          </p:grpSpPr>
          <p:grpSp>
            <p:nvGrpSpPr>
              <p:cNvPr id="20528" name="Group 34"/>
              <p:cNvGrpSpPr>
                <a:grpSpLocks/>
              </p:cNvGrpSpPr>
              <p:nvPr/>
            </p:nvGrpSpPr>
            <p:grpSpPr bwMode="auto">
              <a:xfrm rot="-351511">
                <a:off x="288" y="3591"/>
                <a:ext cx="840" cy="336"/>
                <a:chOff x="2928" y="1920"/>
                <a:chExt cx="2736" cy="768"/>
              </a:xfrm>
            </p:grpSpPr>
            <p:sp>
              <p:nvSpPr>
                <p:cNvPr id="20533" name="Freeform 35"/>
                <p:cNvSpPr>
                  <a:spLocks/>
                </p:cNvSpPr>
                <p:nvPr/>
              </p:nvSpPr>
              <p:spPr bwMode="auto">
                <a:xfrm rot="10800000">
                  <a:off x="3840" y="1920"/>
                  <a:ext cx="912" cy="384"/>
                </a:xfrm>
                <a:custGeom>
                  <a:avLst/>
                  <a:gdLst>
                    <a:gd name="T0" fmla="*/ 0 w 336"/>
                    <a:gd name="T1" fmla="*/ 0 h 240"/>
                    <a:gd name="T2" fmla="*/ 521 w 336"/>
                    <a:gd name="T3" fmla="*/ 384 h 240"/>
                    <a:gd name="T4" fmla="*/ 912 w 336"/>
                    <a:gd name="T5" fmla="*/ 0 h 240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240"/>
                    <a:gd name="T11" fmla="*/ 336 w 336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240">
                      <a:moveTo>
                        <a:pt x="0" y="0"/>
                      </a:moveTo>
                      <a:cubicBezTo>
                        <a:pt x="68" y="120"/>
                        <a:pt x="136" y="240"/>
                        <a:pt x="192" y="240"/>
                      </a:cubicBezTo>
                      <a:cubicBezTo>
                        <a:pt x="248" y="240"/>
                        <a:pt x="292" y="120"/>
                        <a:pt x="336" y="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0534" name="Freeform 36"/>
                <p:cNvSpPr>
                  <a:spLocks/>
                </p:cNvSpPr>
                <p:nvPr/>
              </p:nvSpPr>
              <p:spPr bwMode="auto">
                <a:xfrm>
                  <a:off x="4752" y="2304"/>
                  <a:ext cx="912" cy="384"/>
                </a:xfrm>
                <a:custGeom>
                  <a:avLst/>
                  <a:gdLst>
                    <a:gd name="T0" fmla="*/ 0 w 336"/>
                    <a:gd name="T1" fmla="*/ 0 h 240"/>
                    <a:gd name="T2" fmla="*/ 521 w 336"/>
                    <a:gd name="T3" fmla="*/ 384 h 240"/>
                    <a:gd name="T4" fmla="*/ 912 w 336"/>
                    <a:gd name="T5" fmla="*/ 0 h 240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240"/>
                    <a:gd name="T11" fmla="*/ 336 w 336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240">
                      <a:moveTo>
                        <a:pt x="0" y="0"/>
                      </a:moveTo>
                      <a:cubicBezTo>
                        <a:pt x="68" y="120"/>
                        <a:pt x="136" y="240"/>
                        <a:pt x="192" y="240"/>
                      </a:cubicBezTo>
                      <a:cubicBezTo>
                        <a:pt x="248" y="240"/>
                        <a:pt x="292" y="120"/>
                        <a:pt x="336" y="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0535" name="Freeform 37"/>
                <p:cNvSpPr>
                  <a:spLocks/>
                </p:cNvSpPr>
                <p:nvPr/>
              </p:nvSpPr>
              <p:spPr bwMode="auto">
                <a:xfrm>
                  <a:off x="2928" y="2304"/>
                  <a:ext cx="912" cy="384"/>
                </a:xfrm>
                <a:custGeom>
                  <a:avLst/>
                  <a:gdLst>
                    <a:gd name="T0" fmla="*/ 0 w 336"/>
                    <a:gd name="T1" fmla="*/ 0 h 240"/>
                    <a:gd name="T2" fmla="*/ 521 w 336"/>
                    <a:gd name="T3" fmla="*/ 384 h 240"/>
                    <a:gd name="T4" fmla="*/ 912 w 336"/>
                    <a:gd name="T5" fmla="*/ 0 h 240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240"/>
                    <a:gd name="T11" fmla="*/ 336 w 336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240">
                      <a:moveTo>
                        <a:pt x="0" y="0"/>
                      </a:moveTo>
                      <a:cubicBezTo>
                        <a:pt x="68" y="120"/>
                        <a:pt x="136" y="240"/>
                        <a:pt x="192" y="240"/>
                      </a:cubicBezTo>
                      <a:cubicBezTo>
                        <a:pt x="248" y="240"/>
                        <a:pt x="292" y="120"/>
                        <a:pt x="336" y="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20529" name="Group 38"/>
              <p:cNvGrpSpPr>
                <a:grpSpLocks/>
              </p:cNvGrpSpPr>
              <p:nvPr/>
            </p:nvGrpSpPr>
            <p:grpSpPr bwMode="auto">
              <a:xfrm rot="10491497">
                <a:off x="1119" y="3513"/>
                <a:ext cx="840" cy="336"/>
                <a:chOff x="2928" y="1920"/>
                <a:chExt cx="2736" cy="768"/>
              </a:xfrm>
            </p:grpSpPr>
            <p:sp>
              <p:nvSpPr>
                <p:cNvPr id="20530" name="Freeform 39"/>
                <p:cNvSpPr>
                  <a:spLocks/>
                </p:cNvSpPr>
                <p:nvPr/>
              </p:nvSpPr>
              <p:spPr bwMode="auto">
                <a:xfrm rot="10800000">
                  <a:off x="3840" y="1920"/>
                  <a:ext cx="912" cy="384"/>
                </a:xfrm>
                <a:custGeom>
                  <a:avLst/>
                  <a:gdLst>
                    <a:gd name="T0" fmla="*/ 0 w 336"/>
                    <a:gd name="T1" fmla="*/ 0 h 240"/>
                    <a:gd name="T2" fmla="*/ 521 w 336"/>
                    <a:gd name="T3" fmla="*/ 384 h 240"/>
                    <a:gd name="T4" fmla="*/ 912 w 336"/>
                    <a:gd name="T5" fmla="*/ 0 h 240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240"/>
                    <a:gd name="T11" fmla="*/ 336 w 336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240">
                      <a:moveTo>
                        <a:pt x="0" y="0"/>
                      </a:moveTo>
                      <a:cubicBezTo>
                        <a:pt x="68" y="120"/>
                        <a:pt x="136" y="240"/>
                        <a:pt x="192" y="240"/>
                      </a:cubicBezTo>
                      <a:cubicBezTo>
                        <a:pt x="248" y="240"/>
                        <a:pt x="292" y="120"/>
                        <a:pt x="336" y="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0531" name="Freeform 40"/>
                <p:cNvSpPr>
                  <a:spLocks/>
                </p:cNvSpPr>
                <p:nvPr/>
              </p:nvSpPr>
              <p:spPr bwMode="auto">
                <a:xfrm>
                  <a:off x="4752" y="2304"/>
                  <a:ext cx="912" cy="384"/>
                </a:xfrm>
                <a:custGeom>
                  <a:avLst/>
                  <a:gdLst>
                    <a:gd name="T0" fmla="*/ 0 w 336"/>
                    <a:gd name="T1" fmla="*/ 0 h 240"/>
                    <a:gd name="T2" fmla="*/ 521 w 336"/>
                    <a:gd name="T3" fmla="*/ 384 h 240"/>
                    <a:gd name="T4" fmla="*/ 912 w 336"/>
                    <a:gd name="T5" fmla="*/ 0 h 240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240"/>
                    <a:gd name="T11" fmla="*/ 336 w 336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240">
                      <a:moveTo>
                        <a:pt x="0" y="0"/>
                      </a:moveTo>
                      <a:cubicBezTo>
                        <a:pt x="68" y="120"/>
                        <a:pt x="136" y="240"/>
                        <a:pt x="192" y="240"/>
                      </a:cubicBezTo>
                      <a:cubicBezTo>
                        <a:pt x="248" y="240"/>
                        <a:pt x="292" y="120"/>
                        <a:pt x="336" y="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0532" name="Freeform 41"/>
                <p:cNvSpPr>
                  <a:spLocks/>
                </p:cNvSpPr>
                <p:nvPr/>
              </p:nvSpPr>
              <p:spPr bwMode="auto">
                <a:xfrm>
                  <a:off x="2928" y="2304"/>
                  <a:ext cx="912" cy="384"/>
                </a:xfrm>
                <a:custGeom>
                  <a:avLst/>
                  <a:gdLst>
                    <a:gd name="T0" fmla="*/ 0 w 336"/>
                    <a:gd name="T1" fmla="*/ 0 h 240"/>
                    <a:gd name="T2" fmla="*/ 521 w 336"/>
                    <a:gd name="T3" fmla="*/ 384 h 240"/>
                    <a:gd name="T4" fmla="*/ 912 w 336"/>
                    <a:gd name="T5" fmla="*/ 0 h 240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240"/>
                    <a:gd name="T11" fmla="*/ 336 w 336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240">
                      <a:moveTo>
                        <a:pt x="0" y="0"/>
                      </a:moveTo>
                      <a:cubicBezTo>
                        <a:pt x="68" y="120"/>
                        <a:pt x="136" y="240"/>
                        <a:pt x="192" y="240"/>
                      </a:cubicBezTo>
                      <a:cubicBezTo>
                        <a:pt x="248" y="240"/>
                        <a:pt x="292" y="120"/>
                        <a:pt x="336" y="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</p:grpSp>
        </p:grpSp>
      </p:grpSp>
      <p:grpSp>
        <p:nvGrpSpPr>
          <p:cNvPr id="15" name="Group 42"/>
          <p:cNvGrpSpPr>
            <a:grpSpLocks/>
          </p:cNvGrpSpPr>
          <p:nvPr/>
        </p:nvGrpSpPr>
        <p:grpSpPr bwMode="auto">
          <a:xfrm>
            <a:off x="-2362200" y="4038600"/>
            <a:ext cx="5291138" cy="914400"/>
            <a:chOff x="-1422" y="2544"/>
            <a:chExt cx="3333" cy="576"/>
          </a:xfrm>
        </p:grpSpPr>
        <p:grpSp>
          <p:nvGrpSpPr>
            <p:cNvPr id="20508" name="Group 43"/>
            <p:cNvGrpSpPr>
              <a:grpSpLocks/>
            </p:cNvGrpSpPr>
            <p:nvPr/>
          </p:nvGrpSpPr>
          <p:grpSpPr bwMode="auto">
            <a:xfrm>
              <a:off x="-1422" y="2706"/>
              <a:ext cx="1671" cy="414"/>
              <a:chOff x="288" y="3513"/>
              <a:chExt cx="1671" cy="414"/>
            </a:xfrm>
          </p:grpSpPr>
          <p:grpSp>
            <p:nvGrpSpPr>
              <p:cNvPr id="20518" name="Group 44"/>
              <p:cNvGrpSpPr>
                <a:grpSpLocks/>
              </p:cNvGrpSpPr>
              <p:nvPr/>
            </p:nvGrpSpPr>
            <p:grpSpPr bwMode="auto">
              <a:xfrm rot="-351511">
                <a:off x="288" y="3591"/>
                <a:ext cx="840" cy="336"/>
                <a:chOff x="2928" y="1920"/>
                <a:chExt cx="2736" cy="768"/>
              </a:xfrm>
            </p:grpSpPr>
            <p:sp>
              <p:nvSpPr>
                <p:cNvPr id="20523" name="Freeform 45"/>
                <p:cNvSpPr>
                  <a:spLocks/>
                </p:cNvSpPr>
                <p:nvPr/>
              </p:nvSpPr>
              <p:spPr bwMode="auto">
                <a:xfrm rot="10800000">
                  <a:off x="3840" y="1920"/>
                  <a:ext cx="912" cy="384"/>
                </a:xfrm>
                <a:custGeom>
                  <a:avLst/>
                  <a:gdLst>
                    <a:gd name="T0" fmla="*/ 0 w 336"/>
                    <a:gd name="T1" fmla="*/ 0 h 240"/>
                    <a:gd name="T2" fmla="*/ 521 w 336"/>
                    <a:gd name="T3" fmla="*/ 384 h 240"/>
                    <a:gd name="T4" fmla="*/ 912 w 336"/>
                    <a:gd name="T5" fmla="*/ 0 h 240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240"/>
                    <a:gd name="T11" fmla="*/ 336 w 336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240">
                      <a:moveTo>
                        <a:pt x="0" y="0"/>
                      </a:moveTo>
                      <a:cubicBezTo>
                        <a:pt x="68" y="120"/>
                        <a:pt x="136" y="240"/>
                        <a:pt x="192" y="240"/>
                      </a:cubicBezTo>
                      <a:cubicBezTo>
                        <a:pt x="248" y="240"/>
                        <a:pt x="292" y="120"/>
                        <a:pt x="336" y="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0524" name="Freeform 46"/>
                <p:cNvSpPr>
                  <a:spLocks/>
                </p:cNvSpPr>
                <p:nvPr/>
              </p:nvSpPr>
              <p:spPr bwMode="auto">
                <a:xfrm>
                  <a:off x="4752" y="2304"/>
                  <a:ext cx="912" cy="384"/>
                </a:xfrm>
                <a:custGeom>
                  <a:avLst/>
                  <a:gdLst>
                    <a:gd name="T0" fmla="*/ 0 w 336"/>
                    <a:gd name="T1" fmla="*/ 0 h 240"/>
                    <a:gd name="T2" fmla="*/ 521 w 336"/>
                    <a:gd name="T3" fmla="*/ 384 h 240"/>
                    <a:gd name="T4" fmla="*/ 912 w 336"/>
                    <a:gd name="T5" fmla="*/ 0 h 240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240"/>
                    <a:gd name="T11" fmla="*/ 336 w 336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240">
                      <a:moveTo>
                        <a:pt x="0" y="0"/>
                      </a:moveTo>
                      <a:cubicBezTo>
                        <a:pt x="68" y="120"/>
                        <a:pt x="136" y="240"/>
                        <a:pt x="192" y="240"/>
                      </a:cubicBezTo>
                      <a:cubicBezTo>
                        <a:pt x="248" y="240"/>
                        <a:pt x="292" y="120"/>
                        <a:pt x="336" y="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0525" name="Freeform 47"/>
                <p:cNvSpPr>
                  <a:spLocks/>
                </p:cNvSpPr>
                <p:nvPr/>
              </p:nvSpPr>
              <p:spPr bwMode="auto">
                <a:xfrm>
                  <a:off x="2928" y="2304"/>
                  <a:ext cx="912" cy="384"/>
                </a:xfrm>
                <a:custGeom>
                  <a:avLst/>
                  <a:gdLst>
                    <a:gd name="T0" fmla="*/ 0 w 336"/>
                    <a:gd name="T1" fmla="*/ 0 h 240"/>
                    <a:gd name="T2" fmla="*/ 521 w 336"/>
                    <a:gd name="T3" fmla="*/ 384 h 240"/>
                    <a:gd name="T4" fmla="*/ 912 w 336"/>
                    <a:gd name="T5" fmla="*/ 0 h 240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240"/>
                    <a:gd name="T11" fmla="*/ 336 w 336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240">
                      <a:moveTo>
                        <a:pt x="0" y="0"/>
                      </a:moveTo>
                      <a:cubicBezTo>
                        <a:pt x="68" y="120"/>
                        <a:pt x="136" y="240"/>
                        <a:pt x="192" y="240"/>
                      </a:cubicBezTo>
                      <a:cubicBezTo>
                        <a:pt x="248" y="240"/>
                        <a:pt x="292" y="120"/>
                        <a:pt x="336" y="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20519" name="Group 48"/>
              <p:cNvGrpSpPr>
                <a:grpSpLocks/>
              </p:cNvGrpSpPr>
              <p:nvPr/>
            </p:nvGrpSpPr>
            <p:grpSpPr bwMode="auto">
              <a:xfrm rot="10491497">
                <a:off x="1119" y="3513"/>
                <a:ext cx="840" cy="336"/>
                <a:chOff x="2928" y="1920"/>
                <a:chExt cx="2736" cy="768"/>
              </a:xfrm>
            </p:grpSpPr>
            <p:sp>
              <p:nvSpPr>
                <p:cNvPr id="20520" name="Freeform 49"/>
                <p:cNvSpPr>
                  <a:spLocks/>
                </p:cNvSpPr>
                <p:nvPr/>
              </p:nvSpPr>
              <p:spPr bwMode="auto">
                <a:xfrm rot="10800000">
                  <a:off x="3840" y="1920"/>
                  <a:ext cx="912" cy="384"/>
                </a:xfrm>
                <a:custGeom>
                  <a:avLst/>
                  <a:gdLst>
                    <a:gd name="T0" fmla="*/ 0 w 336"/>
                    <a:gd name="T1" fmla="*/ 0 h 240"/>
                    <a:gd name="T2" fmla="*/ 521 w 336"/>
                    <a:gd name="T3" fmla="*/ 384 h 240"/>
                    <a:gd name="T4" fmla="*/ 912 w 336"/>
                    <a:gd name="T5" fmla="*/ 0 h 240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240"/>
                    <a:gd name="T11" fmla="*/ 336 w 336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240">
                      <a:moveTo>
                        <a:pt x="0" y="0"/>
                      </a:moveTo>
                      <a:cubicBezTo>
                        <a:pt x="68" y="120"/>
                        <a:pt x="136" y="240"/>
                        <a:pt x="192" y="240"/>
                      </a:cubicBezTo>
                      <a:cubicBezTo>
                        <a:pt x="248" y="240"/>
                        <a:pt x="292" y="120"/>
                        <a:pt x="336" y="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0521" name="Freeform 50"/>
                <p:cNvSpPr>
                  <a:spLocks/>
                </p:cNvSpPr>
                <p:nvPr/>
              </p:nvSpPr>
              <p:spPr bwMode="auto">
                <a:xfrm>
                  <a:off x="4752" y="2304"/>
                  <a:ext cx="912" cy="384"/>
                </a:xfrm>
                <a:custGeom>
                  <a:avLst/>
                  <a:gdLst>
                    <a:gd name="T0" fmla="*/ 0 w 336"/>
                    <a:gd name="T1" fmla="*/ 0 h 240"/>
                    <a:gd name="T2" fmla="*/ 521 w 336"/>
                    <a:gd name="T3" fmla="*/ 384 h 240"/>
                    <a:gd name="T4" fmla="*/ 912 w 336"/>
                    <a:gd name="T5" fmla="*/ 0 h 240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240"/>
                    <a:gd name="T11" fmla="*/ 336 w 336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240">
                      <a:moveTo>
                        <a:pt x="0" y="0"/>
                      </a:moveTo>
                      <a:cubicBezTo>
                        <a:pt x="68" y="120"/>
                        <a:pt x="136" y="240"/>
                        <a:pt x="192" y="240"/>
                      </a:cubicBezTo>
                      <a:cubicBezTo>
                        <a:pt x="248" y="240"/>
                        <a:pt x="292" y="120"/>
                        <a:pt x="336" y="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0522" name="Freeform 51"/>
                <p:cNvSpPr>
                  <a:spLocks/>
                </p:cNvSpPr>
                <p:nvPr/>
              </p:nvSpPr>
              <p:spPr bwMode="auto">
                <a:xfrm>
                  <a:off x="2928" y="2304"/>
                  <a:ext cx="912" cy="384"/>
                </a:xfrm>
                <a:custGeom>
                  <a:avLst/>
                  <a:gdLst>
                    <a:gd name="T0" fmla="*/ 0 w 336"/>
                    <a:gd name="T1" fmla="*/ 0 h 240"/>
                    <a:gd name="T2" fmla="*/ 521 w 336"/>
                    <a:gd name="T3" fmla="*/ 384 h 240"/>
                    <a:gd name="T4" fmla="*/ 912 w 336"/>
                    <a:gd name="T5" fmla="*/ 0 h 240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240"/>
                    <a:gd name="T11" fmla="*/ 336 w 336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240">
                      <a:moveTo>
                        <a:pt x="0" y="0"/>
                      </a:moveTo>
                      <a:cubicBezTo>
                        <a:pt x="68" y="120"/>
                        <a:pt x="136" y="240"/>
                        <a:pt x="192" y="240"/>
                      </a:cubicBezTo>
                      <a:cubicBezTo>
                        <a:pt x="248" y="240"/>
                        <a:pt x="292" y="120"/>
                        <a:pt x="336" y="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</p:grpSp>
        </p:grpSp>
        <p:grpSp>
          <p:nvGrpSpPr>
            <p:cNvPr id="20509" name="Group 52"/>
            <p:cNvGrpSpPr>
              <a:grpSpLocks/>
            </p:cNvGrpSpPr>
            <p:nvPr/>
          </p:nvGrpSpPr>
          <p:grpSpPr bwMode="auto">
            <a:xfrm>
              <a:off x="240" y="2544"/>
              <a:ext cx="1671" cy="414"/>
              <a:chOff x="288" y="3513"/>
              <a:chExt cx="1671" cy="414"/>
            </a:xfrm>
          </p:grpSpPr>
          <p:grpSp>
            <p:nvGrpSpPr>
              <p:cNvPr id="20510" name="Group 53"/>
              <p:cNvGrpSpPr>
                <a:grpSpLocks/>
              </p:cNvGrpSpPr>
              <p:nvPr/>
            </p:nvGrpSpPr>
            <p:grpSpPr bwMode="auto">
              <a:xfrm rot="-351511">
                <a:off x="288" y="3591"/>
                <a:ext cx="840" cy="336"/>
                <a:chOff x="2928" y="1920"/>
                <a:chExt cx="2736" cy="768"/>
              </a:xfrm>
            </p:grpSpPr>
            <p:sp>
              <p:nvSpPr>
                <p:cNvPr id="20515" name="Freeform 54"/>
                <p:cNvSpPr>
                  <a:spLocks/>
                </p:cNvSpPr>
                <p:nvPr/>
              </p:nvSpPr>
              <p:spPr bwMode="auto">
                <a:xfrm rot="10800000">
                  <a:off x="3840" y="1920"/>
                  <a:ext cx="912" cy="384"/>
                </a:xfrm>
                <a:custGeom>
                  <a:avLst/>
                  <a:gdLst>
                    <a:gd name="T0" fmla="*/ 0 w 336"/>
                    <a:gd name="T1" fmla="*/ 0 h 240"/>
                    <a:gd name="T2" fmla="*/ 521 w 336"/>
                    <a:gd name="T3" fmla="*/ 384 h 240"/>
                    <a:gd name="T4" fmla="*/ 912 w 336"/>
                    <a:gd name="T5" fmla="*/ 0 h 240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240"/>
                    <a:gd name="T11" fmla="*/ 336 w 336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240">
                      <a:moveTo>
                        <a:pt x="0" y="0"/>
                      </a:moveTo>
                      <a:cubicBezTo>
                        <a:pt x="68" y="120"/>
                        <a:pt x="136" y="240"/>
                        <a:pt x="192" y="240"/>
                      </a:cubicBezTo>
                      <a:cubicBezTo>
                        <a:pt x="248" y="240"/>
                        <a:pt x="292" y="120"/>
                        <a:pt x="336" y="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0516" name="Freeform 55"/>
                <p:cNvSpPr>
                  <a:spLocks/>
                </p:cNvSpPr>
                <p:nvPr/>
              </p:nvSpPr>
              <p:spPr bwMode="auto">
                <a:xfrm>
                  <a:off x="4752" y="2304"/>
                  <a:ext cx="912" cy="384"/>
                </a:xfrm>
                <a:custGeom>
                  <a:avLst/>
                  <a:gdLst>
                    <a:gd name="T0" fmla="*/ 0 w 336"/>
                    <a:gd name="T1" fmla="*/ 0 h 240"/>
                    <a:gd name="T2" fmla="*/ 521 w 336"/>
                    <a:gd name="T3" fmla="*/ 384 h 240"/>
                    <a:gd name="T4" fmla="*/ 912 w 336"/>
                    <a:gd name="T5" fmla="*/ 0 h 240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240"/>
                    <a:gd name="T11" fmla="*/ 336 w 336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240">
                      <a:moveTo>
                        <a:pt x="0" y="0"/>
                      </a:moveTo>
                      <a:cubicBezTo>
                        <a:pt x="68" y="120"/>
                        <a:pt x="136" y="240"/>
                        <a:pt x="192" y="240"/>
                      </a:cubicBezTo>
                      <a:cubicBezTo>
                        <a:pt x="248" y="240"/>
                        <a:pt x="292" y="120"/>
                        <a:pt x="336" y="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0517" name="Freeform 56"/>
                <p:cNvSpPr>
                  <a:spLocks/>
                </p:cNvSpPr>
                <p:nvPr/>
              </p:nvSpPr>
              <p:spPr bwMode="auto">
                <a:xfrm>
                  <a:off x="2928" y="2304"/>
                  <a:ext cx="912" cy="384"/>
                </a:xfrm>
                <a:custGeom>
                  <a:avLst/>
                  <a:gdLst>
                    <a:gd name="T0" fmla="*/ 0 w 336"/>
                    <a:gd name="T1" fmla="*/ 0 h 240"/>
                    <a:gd name="T2" fmla="*/ 521 w 336"/>
                    <a:gd name="T3" fmla="*/ 384 h 240"/>
                    <a:gd name="T4" fmla="*/ 912 w 336"/>
                    <a:gd name="T5" fmla="*/ 0 h 240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240"/>
                    <a:gd name="T11" fmla="*/ 336 w 336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240">
                      <a:moveTo>
                        <a:pt x="0" y="0"/>
                      </a:moveTo>
                      <a:cubicBezTo>
                        <a:pt x="68" y="120"/>
                        <a:pt x="136" y="240"/>
                        <a:pt x="192" y="240"/>
                      </a:cubicBezTo>
                      <a:cubicBezTo>
                        <a:pt x="248" y="240"/>
                        <a:pt x="292" y="120"/>
                        <a:pt x="336" y="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20511" name="Group 57"/>
              <p:cNvGrpSpPr>
                <a:grpSpLocks/>
              </p:cNvGrpSpPr>
              <p:nvPr/>
            </p:nvGrpSpPr>
            <p:grpSpPr bwMode="auto">
              <a:xfrm rot="10491497">
                <a:off x="1119" y="3513"/>
                <a:ext cx="840" cy="336"/>
                <a:chOff x="2928" y="1920"/>
                <a:chExt cx="2736" cy="768"/>
              </a:xfrm>
            </p:grpSpPr>
            <p:sp>
              <p:nvSpPr>
                <p:cNvPr id="20512" name="Freeform 58"/>
                <p:cNvSpPr>
                  <a:spLocks/>
                </p:cNvSpPr>
                <p:nvPr/>
              </p:nvSpPr>
              <p:spPr bwMode="auto">
                <a:xfrm rot="10800000">
                  <a:off x="3840" y="1920"/>
                  <a:ext cx="912" cy="384"/>
                </a:xfrm>
                <a:custGeom>
                  <a:avLst/>
                  <a:gdLst>
                    <a:gd name="T0" fmla="*/ 0 w 336"/>
                    <a:gd name="T1" fmla="*/ 0 h 240"/>
                    <a:gd name="T2" fmla="*/ 521 w 336"/>
                    <a:gd name="T3" fmla="*/ 384 h 240"/>
                    <a:gd name="T4" fmla="*/ 912 w 336"/>
                    <a:gd name="T5" fmla="*/ 0 h 240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240"/>
                    <a:gd name="T11" fmla="*/ 336 w 336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240">
                      <a:moveTo>
                        <a:pt x="0" y="0"/>
                      </a:moveTo>
                      <a:cubicBezTo>
                        <a:pt x="68" y="120"/>
                        <a:pt x="136" y="240"/>
                        <a:pt x="192" y="240"/>
                      </a:cubicBezTo>
                      <a:cubicBezTo>
                        <a:pt x="248" y="240"/>
                        <a:pt x="292" y="120"/>
                        <a:pt x="336" y="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0513" name="Freeform 59"/>
                <p:cNvSpPr>
                  <a:spLocks/>
                </p:cNvSpPr>
                <p:nvPr/>
              </p:nvSpPr>
              <p:spPr bwMode="auto">
                <a:xfrm>
                  <a:off x="4752" y="2304"/>
                  <a:ext cx="912" cy="384"/>
                </a:xfrm>
                <a:custGeom>
                  <a:avLst/>
                  <a:gdLst>
                    <a:gd name="T0" fmla="*/ 0 w 336"/>
                    <a:gd name="T1" fmla="*/ 0 h 240"/>
                    <a:gd name="T2" fmla="*/ 521 w 336"/>
                    <a:gd name="T3" fmla="*/ 384 h 240"/>
                    <a:gd name="T4" fmla="*/ 912 w 336"/>
                    <a:gd name="T5" fmla="*/ 0 h 240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240"/>
                    <a:gd name="T11" fmla="*/ 336 w 336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240">
                      <a:moveTo>
                        <a:pt x="0" y="0"/>
                      </a:moveTo>
                      <a:cubicBezTo>
                        <a:pt x="68" y="120"/>
                        <a:pt x="136" y="240"/>
                        <a:pt x="192" y="240"/>
                      </a:cubicBezTo>
                      <a:cubicBezTo>
                        <a:pt x="248" y="240"/>
                        <a:pt x="292" y="120"/>
                        <a:pt x="336" y="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0514" name="Freeform 60"/>
                <p:cNvSpPr>
                  <a:spLocks/>
                </p:cNvSpPr>
                <p:nvPr/>
              </p:nvSpPr>
              <p:spPr bwMode="auto">
                <a:xfrm>
                  <a:off x="2928" y="2304"/>
                  <a:ext cx="912" cy="384"/>
                </a:xfrm>
                <a:custGeom>
                  <a:avLst/>
                  <a:gdLst>
                    <a:gd name="T0" fmla="*/ 0 w 336"/>
                    <a:gd name="T1" fmla="*/ 0 h 240"/>
                    <a:gd name="T2" fmla="*/ 521 w 336"/>
                    <a:gd name="T3" fmla="*/ 384 h 240"/>
                    <a:gd name="T4" fmla="*/ 912 w 336"/>
                    <a:gd name="T5" fmla="*/ 0 h 240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240"/>
                    <a:gd name="T11" fmla="*/ 336 w 336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240">
                      <a:moveTo>
                        <a:pt x="0" y="0"/>
                      </a:moveTo>
                      <a:cubicBezTo>
                        <a:pt x="68" y="120"/>
                        <a:pt x="136" y="240"/>
                        <a:pt x="192" y="240"/>
                      </a:cubicBezTo>
                      <a:cubicBezTo>
                        <a:pt x="248" y="240"/>
                        <a:pt x="292" y="120"/>
                        <a:pt x="336" y="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</p:grpSp>
        </p:grpSp>
      </p:grpSp>
      <p:grpSp>
        <p:nvGrpSpPr>
          <p:cNvPr id="20490" name="Group 61"/>
          <p:cNvGrpSpPr>
            <a:grpSpLocks/>
          </p:cNvGrpSpPr>
          <p:nvPr/>
        </p:nvGrpSpPr>
        <p:grpSpPr bwMode="auto">
          <a:xfrm rot="1605484">
            <a:off x="1219200" y="2590800"/>
            <a:ext cx="3733800" cy="3124200"/>
            <a:chOff x="2736" y="1248"/>
            <a:chExt cx="2352" cy="1968"/>
          </a:xfrm>
        </p:grpSpPr>
        <p:sp>
          <p:nvSpPr>
            <p:cNvPr id="20500" name="Oval 62"/>
            <p:cNvSpPr>
              <a:spLocks noChangeArrowheads="1"/>
            </p:cNvSpPr>
            <p:nvPr/>
          </p:nvSpPr>
          <p:spPr bwMode="auto">
            <a:xfrm>
              <a:off x="2736" y="1968"/>
              <a:ext cx="432" cy="43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1" name="Oval 63"/>
            <p:cNvSpPr>
              <a:spLocks noChangeArrowheads="1"/>
            </p:cNvSpPr>
            <p:nvPr/>
          </p:nvSpPr>
          <p:spPr bwMode="auto">
            <a:xfrm>
              <a:off x="3168" y="2784"/>
              <a:ext cx="432" cy="43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2" name="Oval 64"/>
            <p:cNvSpPr>
              <a:spLocks noChangeArrowheads="1"/>
            </p:cNvSpPr>
            <p:nvPr/>
          </p:nvSpPr>
          <p:spPr bwMode="auto">
            <a:xfrm>
              <a:off x="4224" y="2736"/>
              <a:ext cx="432" cy="43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3" name="Oval 65"/>
            <p:cNvSpPr>
              <a:spLocks noChangeArrowheads="1"/>
            </p:cNvSpPr>
            <p:nvPr/>
          </p:nvSpPr>
          <p:spPr bwMode="auto">
            <a:xfrm>
              <a:off x="3648" y="2064"/>
              <a:ext cx="432" cy="43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4" name="Oval 66"/>
            <p:cNvSpPr>
              <a:spLocks noChangeArrowheads="1"/>
            </p:cNvSpPr>
            <p:nvPr/>
          </p:nvSpPr>
          <p:spPr bwMode="auto">
            <a:xfrm>
              <a:off x="3216" y="1248"/>
              <a:ext cx="432" cy="43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Oval 67"/>
            <p:cNvSpPr>
              <a:spLocks noChangeArrowheads="1"/>
            </p:cNvSpPr>
            <p:nvPr/>
          </p:nvSpPr>
          <p:spPr bwMode="auto">
            <a:xfrm>
              <a:off x="3648" y="2064"/>
              <a:ext cx="432" cy="43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6" name="Oval 68"/>
            <p:cNvSpPr>
              <a:spLocks noChangeArrowheads="1"/>
            </p:cNvSpPr>
            <p:nvPr/>
          </p:nvSpPr>
          <p:spPr bwMode="auto">
            <a:xfrm>
              <a:off x="4656" y="2016"/>
              <a:ext cx="432" cy="43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7" name="Oval 69"/>
            <p:cNvSpPr>
              <a:spLocks noChangeArrowheads="1"/>
            </p:cNvSpPr>
            <p:nvPr/>
          </p:nvSpPr>
          <p:spPr bwMode="auto">
            <a:xfrm>
              <a:off x="4128" y="1344"/>
              <a:ext cx="432" cy="43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" name="Group 72"/>
          <p:cNvGrpSpPr>
            <a:grpSpLocks/>
          </p:cNvGrpSpPr>
          <p:nvPr/>
        </p:nvGrpSpPr>
        <p:grpSpPr bwMode="auto">
          <a:xfrm>
            <a:off x="3657600" y="3733800"/>
            <a:ext cx="3886200" cy="835025"/>
            <a:chOff x="2304" y="2352"/>
            <a:chExt cx="2448" cy="526"/>
          </a:xfrm>
        </p:grpSpPr>
        <p:sp>
          <p:nvSpPr>
            <p:cNvPr id="20498" name="AutoShape 4"/>
            <p:cNvSpPr>
              <a:spLocks noChangeArrowheads="1"/>
            </p:cNvSpPr>
            <p:nvPr/>
          </p:nvSpPr>
          <p:spPr bwMode="auto">
            <a:xfrm>
              <a:off x="2304" y="2496"/>
              <a:ext cx="1248" cy="240"/>
            </a:xfrm>
            <a:prstGeom prst="leftArrow">
              <a:avLst>
                <a:gd name="adj1" fmla="val 50000"/>
                <a:gd name="adj2" fmla="val 130000"/>
              </a:avLst>
            </a:prstGeom>
            <a:solidFill>
              <a:srgbClr val="00CC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9" name="Text Box 70"/>
            <p:cNvSpPr txBox="1">
              <a:spLocks noChangeArrowheads="1"/>
            </p:cNvSpPr>
            <p:nvPr/>
          </p:nvSpPr>
          <p:spPr bwMode="auto">
            <a:xfrm>
              <a:off x="3552" y="2352"/>
              <a:ext cx="1200" cy="526"/>
            </a:xfrm>
            <a:prstGeom prst="rect">
              <a:avLst/>
            </a:prstGeom>
            <a:noFill/>
            <a:ln w="12700">
              <a:solidFill>
                <a:srgbClr val="00CC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AU" sz="2400">
                  <a:solidFill>
                    <a:schemeClr val="tx2"/>
                  </a:solidFill>
                </a:rPr>
                <a:t>Centaurus A neutrinos</a:t>
              </a:r>
            </a:p>
          </p:txBody>
        </p:sp>
      </p:grpSp>
      <p:sp>
        <p:nvSpPr>
          <p:cNvPr id="311367" name="Text Box 71"/>
          <p:cNvSpPr txBox="1">
            <a:spLocks noChangeArrowheads="1"/>
          </p:cNvSpPr>
          <p:nvPr/>
        </p:nvSpPr>
        <p:spPr bwMode="auto">
          <a:xfrm>
            <a:off x="136525" y="4495800"/>
            <a:ext cx="930275" cy="469900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2400">
                <a:solidFill>
                  <a:schemeClr val="tx2"/>
                </a:solidFill>
              </a:rPr>
              <a:t>RFI</a:t>
            </a:r>
          </a:p>
        </p:txBody>
      </p:sp>
      <p:grpSp>
        <p:nvGrpSpPr>
          <p:cNvPr id="24" name="Group 78"/>
          <p:cNvGrpSpPr>
            <a:grpSpLocks/>
          </p:cNvGrpSpPr>
          <p:nvPr/>
        </p:nvGrpSpPr>
        <p:grpSpPr bwMode="auto">
          <a:xfrm>
            <a:off x="1752600" y="3429000"/>
            <a:ext cx="1524000" cy="1981200"/>
            <a:chOff x="1104" y="2160"/>
            <a:chExt cx="960" cy="1248"/>
          </a:xfrm>
        </p:grpSpPr>
        <p:sp>
          <p:nvSpPr>
            <p:cNvPr id="311371" name="Line 75"/>
            <p:cNvSpPr>
              <a:spLocks noChangeShapeType="1"/>
            </p:cNvSpPr>
            <p:nvPr/>
          </p:nvSpPr>
          <p:spPr bwMode="auto">
            <a:xfrm flipH="1" flipV="1">
              <a:off x="1104" y="2160"/>
              <a:ext cx="864" cy="120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311372" name="Line 76"/>
            <p:cNvSpPr>
              <a:spLocks noChangeShapeType="1"/>
            </p:cNvSpPr>
            <p:nvPr/>
          </p:nvSpPr>
          <p:spPr bwMode="auto">
            <a:xfrm flipH="1" flipV="1">
              <a:off x="1104" y="3072"/>
              <a:ext cx="864" cy="336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311373" name="Line 77"/>
            <p:cNvSpPr>
              <a:spLocks noChangeShapeType="1"/>
            </p:cNvSpPr>
            <p:nvPr/>
          </p:nvSpPr>
          <p:spPr bwMode="auto">
            <a:xfrm flipH="1" flipV="1">
              <a:off x="1872" y="2640"/>
              <a:ext cx="192" cy="72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AU"/>
            </a:p>
          </p:txBody>
        </p:sp>
      </p:grpSp>
      <p:sp>
        <p:nvSpPr>
          <p:cNvPr id="311369" name="Text Box 73"/>
          <p:cNvSpPr txBox="1">
            <a:spLocks noChangeArrowheads="1"/>
          </p:cNvSpPr>
          <p:nvPr/>
        </p:nvSpPr>
        <p:spPr bwMode="auto">
          <a:xfrm>
            <a:off x="2865438" y="5321300"/>
            <a:ext cx="914474" cy="46166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AU" sz="2400" dirty="0">
                <a:ln>
                  <a:solidFill>
                    <a:schemeClr val="bg1"/>
                  </a:solidFill>
                </a:ln>
                <a:solidFill>
                  <a:srgbClr val="FDFDFD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Veto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67" grpId="0" animBg="1"/>
    </p:bldLst>
  </p:timing>
</p:sld>
</file>

<file path=ppt/theme/theme1.xml><?xml version="1.0" encoding="utf-8"?>
<a:theme xmlns:a="http://schemas.openxmlformats.org/drawingml/2006/main" name="onecsiro_powerpoint_070705">
  <a:themeElements>
    <a:clrScheme name="onecsiro_powerpoint_070705 13">
      <a:dk1>
        <a:srgbClr val="000000"/>
      </a:dk1>
      <a:lt1>
        <a:srgbClr val="FFFFFF"/>
      </a:lt1>
      <a:dk2>
        <a:srgbClr val="FFFFFF"/>
      </a:dk2>
      <a:lt2>
        <a:srgbClr val="999999"/>
      </a:lt2>
      <a:accent1>
        <a:srgbClr val="0099CC"/>
      </a:accent1>
      <a:accent2>
        <a:srgbClr val="BED600"/>
      </a:accent2>
      <a:accent3>
        <a:srgbClr val="FFFFFF"/>
      </a:accent3>
      <a:accent4>
        <a:srgbClr val="000000"/>
      </a:accent4>
      <a:accent5>
        <a:srgbClr val="AACAE2"/>
      </a:accent5>
      <a:accent6>
        <a:srgbClr val="ACC200"/>
      </a:accent6>
      <a:hlink>
        <a:srgbClr val="CB5056"/>
      </a:hlink>
      <a:folHlink>
        <a:srgbClr val="EBAB00"/>
      </a:folHlink>
    </a:clrScheme>
    <a:fontScheme name="onecsiro_powerpoint_07070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ecsiro_powerpoint_07070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csiro_powerpoint_07070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csiro_powerpoint_07070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csiro_powerpoint_07070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csiro_powerpoint_07070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csiro_powerpoint_07070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csiro_powerpoint_07070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csiro_powerpoint_07070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csiro_powerpoint_07070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csiro_powerpoint_07070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csiro_powerpoint_07070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csiro_powerpoint_07070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csiro_powerpoint_070705 13">
        <a:dk1>
          <a:srgbClr val="000000"/>
        </a:dk1>
        <a:lt1>
          <a:srgbClr val="FFFFFF"/>
        </a:lt1>
        <a:dk2>
          <a:srgbClr val="FFFFFF"/>
        </a:dk2>
        <a:lt2>
          <a:srgbClr val="999999"/>
        </a:lt2>
        <a:accent1>
          <a:srgbClr val="0099CC"/>
        </a:accent1>
        <a:accent2>
          <a:srgbClr val="BED600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ACC200"/>
        </a:accent6>
        <a:hlink>
          <a:srgbClr val="CB5056"/>
        </a:hlink>
        <a:folHlink>
          <a:srgbClr val="EBAB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19527</TotalTime>
  <Words>586</Words>
  <Application>Microsoft Office PowerPoint</Application>
  <PresentationFormat>On-screen Show (4:3)</PresentationFormat>
  <Paragraphs>233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onecsiro_powerpoint_070705</vt:lpstr>
      <vt:lpstr>PowerPoint Presentation</vt:lpstr>
      <vt:lpstr>Plan</vt:lpstr>
      <vt:lpstr>Digital Receivers</vt:lpstr>
      <vt:lpstr>Conventional Receivers</vt:lpstr>
      <vt:lpstr>Digital Receivers</vt:lpstr>
      <vt:lpstr>Digital Receivers</vt:lpstr>
      <vt:lpstr>Digital Receivers</vt:lpstr>
      <vt:lpstr>Digital Receivers</vt:lpstr>
      <vt:lpstr>Parkes 21cm  Multibeam Experiment</vt:lpstr>
      <vt:lpstr>Parkes: RFI pulse</vt:lpstr>
      <vt:lpstr>Digital Receivers</vt:lpstr>
      <vt:lpstr>Digital Receivers</vt:lpstr>
      <vt:lpstr>Digital Receivers</vt:lpstr>
      <vt:lpstr>ASKAP’s Design Enhancement simplification</vt:lpstr>
      <vt:lpstr>Digital Receiver for SKA</vt:lpstr>
      <vt:lpstr>Digital Receiver for SKA</vt:lpstr>
      <vt:lpstr>Digital Receiver for SKA</vt:lpstr>
      <vt:lpstr>PowerPoint Presentation</vt:lpstr>
      <vt:lpstr>ASIC for SKA</vt:lpstr>
      <vt:lpstr>Summary</vt:lpstr>
      <vt:lpstr>Thank you</vt:lpstr>
    </vt:vector>
  </TitlesOfParts>
  <Company>CSIRO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Ionospheric Dispersion Compensation using a Microwave Filter</dc:title>
  <dc:creator>Paul Roberts</dc:creator>
  <cp:lastModifiedBy>Sang Lee</cp:lastModifiedBy>
  <cp:revision>442</cp:revision>
  <dcterms:created xsi:type="dcterms:W3CDTF">2010-08-23T21:11:23Z</dcterms:created>
  <dcterms:modified xsi:type="dcterms:W3CDTF">2016-07-26T02:34:00Z</dcterms:modified>
</cp:coreProperties>
</file>