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0EF2-8C64-9B43-A5C3-452D67C4BB1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15B0-8DD0-C64E-9DEC-C5C429BC1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700" y="47389"/>
            <a:ext cx="7378700" cy="1273411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Extrasolar</a:t>
            </a:r>
            <a:r>
              <a:rPr lang="en-US" sz="3600" dirty="0" smtClean="0"/>
              <a:t> Planetary Radio Emission</a:t>
            </a:r>
            <a:br>
              <a:rPr lang="en-US" sz="3600" dirty="0" smtClean="0"/>
            </a:br>
            <a:r>
              <a:rPr lang="en-US" sz="3200" dirty="0" smtClean="0"/>
              <a:t>Joseph Lazio </a:t>
            </a:r>
            <a:r>
              <a:rPr lang="en-US" sz="2800" dirty="0" smtClean="0"/>
              <a:t>(JPL/CIT)</a:t>
            </a:r>
            <a:endParaRPr lang="en-US" sz="3600" dirty="0"/>
          </a:p>
        </p:txBody>
      </p:sp>
      <p:pic>
        <p:nvPicPr>
          <p:cNvPr id="7" name="Content Placeholder 6" descr="Jupiter-aurora-label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230" t="16947" r="6650" b="12958"/>
          <a:stretch>
            <a:fillRect/>
          </a:stretch>
        </p:blipFill>
        <p:spPr>
          <a:xfrm>
            <a:off x="7416" y="1572308"/>
            <a:ext cx="3639592" cy="212291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11300"/>
            <a:ext cx="4495800" cy="4762500"/>
          </a:xfrm>
        </p:spPr>
        <p:txBody>
          <a:bodyPr>
            <a:normAutofit fontScale="92500" lnSpcReduction="20000"/>
          </a:bodyPr>
          <a:lstStyle/>
          <a:p>
            <a:pPr marL="177800" indent="-177800"/>
            <a:r>
              <a:rPr lang="en-US" dirty="0" smtClean="0"/>
              <a:t>Jupiter, Saturn, Uranus, Neptune, and Earth emit radio emission</a:t>
            </a:r>
          </a:p>
          <a:p>
            <a:pPr marL="177800" indent="-177800"/>
            <a:r>
              <a:rPr lang="en-US" dirty="0" smtClean="0"/>
              <a:t>Generated by planetary magnetic field-solar wind interaction</a:t>
            </a:r>
          </a:p>
          <a:p>
            <a:pPr marL="177800" indent="-177800"/>
            <a:r>
              <a:rPr lang="en-US" dirty="0" smtClean="0"/>
              <a:t>Searches for </a:t>
            </a:r>
            <a:r>
              <a:rPr lang="en-US" dirty="0" err="1" smtClean="0"/>
              <a:t>extrasolar</a:t>
            </a:r>
            <a:r>
              <a:rPr lang="en-US" dirty="0" smtClean="0"/>
              <a:t> planetary radio emission date back at least to 1977</a:t>
            </a:r>
          </a:p>
          <a:p>
            <a:pPr marL="177800" indent="-177800"/>
            <a:r>
              <a:rPr lang="en-US" dirty="0" smtClean="0"/>
              <a:t>Experience suggests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&lt; 100 MHz required </a:t>
            </a:r>
            <a:r>
              <a:rPr lang="en-US" sz="2595" dirty="0" smtClean="0"/>
              <a:t>(Jupiter, HD 80606 </a:t>
            </a:r>
            <a:r>
              <a:rPr lang="en-US" sz="2595" dirty="0" err="1" smtClean="0"/>
              <a:t>b</a:t>
            </a:r>
            <a:r>
              <a:rPr lang="en-US" sz="2595" dirty="0" smtClean="0"/>
              <a:t>)</a:t>
            </a:r>
            <a:endParaRPr lang="en-US" dirty="0" smtClean="0"/>
          </a:p>
          <a:p>
            <a:pPr marL="577850" lvl="1" indent="-177800">
              <a:buNone/>
            </a:pPr>
            <a:r>
              <a:rPr lang="en-US" dirty="0" smtClean="0"/>
              <a:t>… potentially </a:t>
            </a:r>
            <a:r>
              <a:rPr lang="en-US" b="1" dirty="0" smtClean="0"/>
              <a:t>below 50 MHz</a:t>
            </a:r>
          </a:p>
          <a:p>
            <a:pPr marL="177800" indent="-177800"/>
            <a:endParaRPr lang="en-US" dirty="0" smtClean="0"/>
          </a:p>
          <a:p>
            <a:pPr marL="177800" indent="-177800"/>
            <a:endParaRPr lang="en-US" dirty="0"/>
          </a:p>
        </p:txBody>
      </p:sp>
      <p:pic>
        <p:nvPicPr>
          <p:cNvPr id="9" name="Picture 8" descr="Jupiter_dynspec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785" y="3526950"/>
            <a:ext cx="2094658" cy="1718150"/>
          </a:xfrm>
          <a:prstGeom prst="rect">
            <a:avLst/>
          </a:prstGeom>
        </p:spPr>
      </p:pic>
      <p:pic>
        <p:nvPicPr>
          <p:cNvPr id="10" name="Picture 9" descr="Jupiter_magneto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8" y="3577318"/>
            <a:ext cx="2395705" cy="1572298"/>
          </a:xfrm>
          <a:prstGeom prst="rect">
            <a:avLst/>
          </a:prstGeom>
        </p:spPr>
      </p:pic>
      <p:pic>
        <p:nvPicPr>
          <p:cNvPr id="11" name="Picture 10" descr="Jupiter_spectrum1.jpg"/>
          <p:cNvPicPr>
            <a:picLocks noChangeAspect="1"/>
          </p:cNvPicPr>
          <p:nvPr/>
        </p:nvPicPr>
        <p:blipFill>
          <a:blip r:embed="rId5"/>
          <a:srcRect l="17862" t="7477" b="21031"/>
          <a:stretch>
            <a:fillRect/>
          </a:stretch>
        </p:blipFill>
        <p:spPr>
          <a:xfrm>
            <a:off x="2565400" y="4940838"/>
            <a:ext cx="1892300" cy="1929700"/>
          </a:xfrm>
          <a:prstGeom prst="rect">
            <a:avLst/>
          </a:prstGeom>
        </p:spPr>
      </p:pic>
      <p:pic>
        <p:nvPicPr>
          <p:cNvPr id="12" name="Picture 11" descr="HD80606-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95931" y="5049405"/>
            <a:ext cx="1656038" cy="1892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68443" y="6324143"/>
            <a:ext cx="4575557" cy="49244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200" dirty="0" smtClean="0"/>
              <a:t>© 2012 California Institute of Technology.  Government sponsorship acknowledged.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66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 Theme</vt:lpstr>
      <vt:lpstr>Extrasolar Planetary Radio Emission Joseph Lazio (JPL/CIT)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Searches for Extrasolar Planetary Radio Emission Joseph Lazio</dc:title>
  <dc:creator>Joseph Lazio</dc:creator>
  <cp:lastModifiedBy>Sang Lee</cp:lastModifiedBy>
  <cp:revision>3</cp:revision>
  <dcterms:created xsi:type="dcterms:W3CDTF">2012-02-14T07:08:37Z</dcterms:created>
  <dcterms:modified xsi:type="dcterms:W3CDTF">2016-07-26T02:40:44Z</dcterms:modified>
</cp:coreProperties>
</file>