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0"/>
  </p:notesMasterIdLst>
  <p:sldIdLst>
    <p:sldId id="342" r:id="rId2"/>
    <p:sldId id="258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3" r:id="rId11"/>
    <p:sldId id="334" r:id="rId12"/>
    <p:sldId id="335" r:id="rId13"/>
    <p:sldId id="336" r:id="rId14"/>
    <p:sldId id="332" r:id="rId15"/>
    <p:sldId id="337" r:id="rId16"/>
    <p:sldId id="338" r:id="rId17"/>
    <p:sldId id="339" r:id="rId18"/>
    <p:sldId id="341" r:id="rId19"/>
  </p:sldIdLst>
  <p:sldSz cx="9144000" cy="6858000" type="screen4x3"/>
  <p:notesSz cx="6746875" cy="9913938"/>
  <p:defaultTextStyle>
    <a:defPPr>
      <a:defRPr lang="en-AU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2">
          <p15:clr>
            <a:srgbClr val="A4A3A4"/>
          </p15:clr>
        </p15:guide>
        <p15:guide id="2" pos="21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58" autoAdjust="0"/>
  </p:normalViewPr>
  <p:slideViewPr>
    <p:cSldViewPr>
      <p:cViewPr varScale="1">
        <p:scale>
          <a:sx n="106" d="100"/>
          <a:sy n="106" d="100"/>
        </p:scale>
        <p:origin x="1164" y="11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368" y="-72"/>
      </p:cViewPr>
      <p:guideLst>
        <p:guide orient="horz" pos="3122"/>
        <p:guide pos="21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41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2700" y="0"/>
            <a:ext cx="29241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2950"/>
            <a:ext cx="4957763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708525"/>
            <a:ext cx="4946650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8638"/>
            <a:ext cx="29241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2700" y="9418638"/>
            <a:ext cx="29241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AFF712E-E65C-477A-AA84-3B7820D0DB0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7223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F1D3D050-2BBF-4C0B-A734-0CFDAC566746}" type="slidenum">
              <a:rPr lang="en-AU" sz="1200" smtClean="0">
                <a:solidFill>
                  <a:schemeClr val="tx1"/>
                </a:solidFill>
              </a:rPr>
              <a:pPr/>
              <a:t>1</a:t>
            </a:fld>
            <a:endParaRPr lang="en-AU" sz="1200" smtClean="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square" anchor="t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926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1CA51AC0-20A8-4E3B-B262-F2C1782A517A}" type="slidenum">
              <a:rPr lang="en-AU" sz="1200" smtClean="0">
                <a:solidFill>
                  <a:schemeClr val="tx1"/>
                </a:solidFill>
              </a:rPr>
              <a:pPr/>
              <a:t>2</a:t>
            </a:fld>
            <a:endParaRPr lang="en-AU" sz="1200" smtClean="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371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03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9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1488" y="266700"/>
            <a:ext cx="1900237" cy="599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188" y="266700"/>
            <a:ext cx="5549900" cy="599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341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195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71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9350" y="1343025"/>
            <a:ext cx="3709988" cy="4918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1738" y="1343025"/>
            <a:ext cx="3709987" cy="4918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437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88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583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85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8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42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9350" y="1343025"/>
            <a:ext cx="7572375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266700"/>
            <a:ext cx="756285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Master title style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085850" cy="6845300"/>
            <a:chOff x="0" y="0"/>
            <a:chExt cx="741" cy="4312"/>
          </a:xfrm>
        </p:grpSpPr>
        <p:sp>
          <p:nvSpPr>
            <p:cNvPr id="103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741" cy="4312"/>
            </a:xfrm>
            <a:prstGeom prst="rect">
              <a:avLst/>
            </a:prstGeom>
            <a:gradFill rotWithShape="0">
              <a:gsLst>
                <a:gs pos="0">
                  <a:srgbClr val="002186"/>
                </a:gs>
                <a:gs pos="50000">
                  <a:srgbClr val="00071B"/>
                </a:gs>
                <a:gs pos="100000">
                  <a:srgbClr val="00218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7" name="Group 6"/>
            <p:cNvGrpSpPr>
              <a:grpSpLocks/>
            </p:cNvGrpSpPr>
            <p:nvPr/>
          </p:nvGrpSpPr>
          <p:grpSpPr bwMode="auto">
            <a:xfrm>
              <a:off x="52" y="102"/>
              <a:ext cx="104" cy="4122"/>
              <a:chOff x="52" y="102"/>
              <a:chExt cx="104" cy="4122"/>
            </a:xfrm>
          </p:grpSpPr>
          <p:sp>
            <p:nvSpPr>
              <p:cNvPr id="1038" name="Rectangle 7"/>
              <p:cNvSpPr>
                <a:spLocks noChangeArrowheads="1"/>
              </p:cNvSpPr>
              <p:nvPr/>
            </p:nvSpPr>
            <p:spPr bwMode="auto">
              <a:xfrm>
                <a:off x="52" y="1104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Rectangle 8"/>
              <p:cNvSpPr>
                <a:spLocks noChangeArrowheads="1"/>
              </p:cNvSpPr>
              <p:nvPr/>
            </p:nvSpPr>
            <p:spPr bwMode="auto">
              <a:xfrm>
                <a:off x="52" y="1248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Rectangle 9"/>
              <p:cNvSpPr>
                <a:spLocks noChangeArrowheads="1"/>
              </p:cNvSpPr>
              <p:nvPr/>
            </p:nvSpPr>
            <p:spPr bwMode="auto">
              <a:xfrm>
                <a:off x="52" y="1392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Rectangle 10"/>
              <p:cNvSpPr>
                <a:spLocks noChangeArrowheads="1"/>
              </p:cNvSpPr>
              <p:nvPr/>
            </p:nvSpPr>
            <p:spPr bwMode="auto">
              <a:xfrm>
                <a:off x="52" y="1536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Rectangle 11"/>
              <p:cNvSpPr>
                <a:spLocks noChangeArrowheads="1"/>
              </p:cNvSpPr>
              <p:nvPr/>
            </p:nvSpPr>
            <p:spPr bwMode="auto">
              <a:xfrm>
                <a:off x="52" y="1680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Rectangle 12"/>
              <p:cNvSpPr>
                <a:spLocks noChangeArrowheads="1"/>
              </p:cNvSpPr>
              <p:nvPr/>
            </p:nvSpPr>
            <p:spPr bwMode="auto">
              <a:xfrm>
                <a:off x="52" y="1824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Rectangle 13"/>
              <p:cNvSpPr>
                <a:spLocks noChangeArrowheads="1"/>
              </p:cNvSpPr>
              <p:nvPr/>
            </p:nvSpPr>
            <p:spPr bwMode="auto">
              <a:xfrm>
                <a:off x="52" y="1968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Rectangle 14"/>
              <p:cNvSpPr>
                <a:spLocks noChangeArrowheads="1"/>
              </p:cNvSpPr>
              <p:nvPr/>
            </p:nvSpPr>
            <p:spPr bwMode="auto">
              <a:xfrm>
                <a:off x="52" y="2112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Rectangle 15"/>
              <p:cNvSpPr>
                <a:spLocks noChangeArrowheads="1"/>
              </p:cNvSpPr>
              <p:nvPr/>
            </p:nvSpPr>
            <p:spPr bwMode="auto">
              <a:xfrm>
                <a:off x="52" y="2256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Rectangle 16"/>
              <p:cNvSpPr>
                <a:spLocks noChangeArrowheads="1"/>
              </p:cNvSpPr>
              <p:nvPr/>
            </p:nvSpPr>
            <p:spPr bwMode="auto">
              <a:xfrm>
                <a:off x="52" y="2400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Rectangle 17"/>
              <p:cNvSpPr>
                <a:spLocks noChangeArrowheads="1"/>
              </p:cNvSpPr>
              <p:nvPr/>
            </p:nvSpPr>
            <p:spPr bwMode="auto">
              <a:xfrm>
                <a:off x="52" y="2544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Rectangle 18"/>
              <p:cNvSpPr>
                <a:spLocks noChangeArrowheads="1"/>
              </p:cNvSpPr>
              <p:nvPr/>
            </p:nvSpPr>
            <p:spPr bwMode="auto">
              <a:xfrm>
                <a:off x="52" y="2688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Rectangle 19"/>
              <p:cNvSpPr>
                <a:spLocks noChangeArrowheads="1"/>
              </p:cNvSpPr>
              <p:nvPr/>
            </p:nvSpPr>
            <p:spPr bwMode="auto">
              <a:xfrm>
                <a:off x="52" y="2832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Rectangle 20"/>
              <p:cNvSpPr>
                <a:spLocks noChangeArrowheads="1"/>
              </p:cNvSpPr>
              <p:nvPr/>
            </p:nvSpPr>
            <p:spPr bwMode="auto">
              <a:xfrm>
                <a:off x="52" y="2976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Rectangle 21"/>
              <p:cNvSpPr>
                <a:spLocks noChangeArrowheads="1"/>
              </p:cNvSpPr>
              <p:nvPr/>
            </p:nvSpPr>
            <p:spPr bwMode="auto">
              <a:xfrm>
                <a:off x="52" y="3120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Rectangle 22"/>
              <p:cNvSpPr>
                <a:spLocks noChangeArrowheads="1"/>
              </p:cNvSpPr>
              <p:nvPr/>
            </p:nvSpPr>
            <p:spPr bwMode="auto">
              <a:xfrm>
                <a:off x="52" y="3264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Rectangle 23"/>
              <p:cNvSpPr>
                <a:spLocks noChangeArrowheads="1"/>
              </p:cNvSpPr>
              <p:nvPr/>
            </p:nvSpPr>
            <p:spPr bwMode="auto">
              <a:xfrm>
                <a:off x="52" y="3408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Rectangle 24"/>
              <p:cNvSpPr>
                <a:spLocks noChangeArrowheads="1"/>
              </p:cNvSpPr>
              <p:nvPr/>
            </p:nvSpPr>
            <p:spPr bwMode="auto">
              <a:xfrm>
                <a:off x="52" y="3552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Rectangle 25"/>
              <p:cNvSpPr>
                <a:spLocks noChangeArrowheads="1"/>
              </p:cNvSpPr>
              <p:nvPr/>
            </p:nvSpPr>
            <p:spPr bwMode="auto">
              <a:xfrm>
                <a:off x="52" y="3696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Rectangle 26"/>
              <p:cNvSpPr>
                <a:spLocks noChangeArrowheads="1"/>
              </p:cNvSpPr>
              <p:nvPr/>
            </p:nvSpPr>
            <p:spPr bwMode="auto">
              <a:xfrm>
                <a:off x="52" y="3840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Rectangle 27"/>
              <p:cNvSpPr>
                <a:spLocks noChangeArrowheads="1"/>
              </p:cNvSpPr>
              <p:nvPr/>
            </p:nvSpPr>
            <p:spPr bwMode="auto">
              <a:xfrm>
                <a:off x="52" y="3984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Rectangle 28"/>
              <p:cNvSpPr>
                <a:spLocks noChangeArrowheads="1"/>
              </p:cNvSpPr>
              <p:nvPr/>
            </p:nvSpPr>
            <p:spPr bwMode="auto">
              <a:xfrm>
                <a:off x="52" y="4128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Rectangle 29"/>
              <p:cNvSpPr>
                <a:spLocks noChangeArrowheads="1"/>
              </p:cNvSpPr>
              <p:nvPr/>
            </p:nvSpPr>
            <p:spPr bwMode="auto">
              <a:xfrm>
                <a:off x="52" y="102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Rectangle 30"/>
              <p:cNvSpPr>
                <a:spLocks noChangeArrowheads="1"/>
              </p:cNvSpPr>
              <p:nvPr/>
            </p:nvSpPr>
            <p:spPr bwMode="auto">
              <a:xfrm>
                <a:off x="52" y="246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Rectangle 31"/>
              <p:cNvSpPr>
                <a:spLocks noChangeArrowheads="1"/>
              </p:cNvSpPr>
              <p:nvPr/>
            </p:nvSpPr>
            <p:spPr bwMode="auto">
              <a:xfrm>
                <a:off x="52" y="390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Rectangle 32"/>
              <p:cNvSpPr>
                <a:spLocks noChangeArrowheads="1"/>
              </p:cNvSpPr>
              <p:nvPr/>
            </p:nvSpPr>
            <p:spPr bwMode="auto">
              <a:xfrm>
                <a:off x="52" y="534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Rectangle 33"/>
              <p:cNvSpPr>
                <a:spLocks noChangeArrowheads="1"/>
              </p:cNvSpPr>
              <p:nvPr/>
            </p:nvSpPr>
            <p:spPr bwMode="auto">
              <a:xfrm>
                <a:off x="52" y="678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Rectangle 34"/>
              <p:cNvSpPr>
                <a:spLocks noChangeArrowheads="1"/>
              </p:cNvSpPr>
              <p:nvPr/>
            </p:nvSpPr>
            <p:spPr bwMode="auto">
              <a:xfrm>
                <a:off x="52" y="822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Rectangle 35"/>
              <p:cNvSpPr>
                <a:spLocks noChangeArrowheads="1"/>
              </p:cNvSpPr>
              <p:nvPr/>
            </p:nvSpPr>
            <p:spPr bwMode="auto">
              <a:xfrm>
                <a:off x="52" y="966"/>
                <a:ext cx="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9" name="Rectangle 36"/>
          <p:cNvSpPr>
            <a:spLocks noChangeArrowheads="1"/>
          </p:cNvSpPr>
          <p:nvPr/>
        </p:nvSpPr>
        <p:spPr bwMode="auto">
          <a:xfrm>
            <a:off x="87313" y="6380163"/>
            <a:ext cx="1682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l"/>
            <a:endParaRPr lang="en-AU" sz="1400">
              <a:solidFill>
                <a:schemeClr val="tx1"/>
              </a:solidFill>
            </a:endParaRPr>
          </a:p>
          <a:p>
            <a:pPr algn="l" latinLnBrk="1"/>
            <a:endParaRPr lang="en-AU" sz="1400">
              <a:solidFill>
                <a:schemeClr val="tx1"/>
              </a:solidFill>
            </a:endParaRPr>
          </a:p>
        </p:txBody>
      </p:sp>
      <p:pic>
        <p:nvPicPr>
          <p:cNvPr id="1030" name="Picture 3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6188075"/>
            <a:ext cx="139065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1" name="Line 38"/>
          <p:cNvSpPr>
            <a:spLocks noChangeShapeType="1"/>
          </p:cNvSpPr>
          <p:nvPr/>
        </p:nvSpPr>
        <p:spPr bwMode="auto">
          <a:xfrm>
            <a:off x="1482725" y="6475413"/>
            <a:ext cx="7651750" cy="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32" name="Line 39"/>
          <p:cNvSpPr>
            <a:spLocks noChangeShapeType="1"/>
          </p:cNvSpPr>
          <p:nvPr/>
        </p:nvSpPr>
        <p:spPr bwMode="auto">
          <a:xfrm>
            <a:off x="0" y="6477000"/>
            <a:ext cx="688975" cy="3175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8407400" y="6170613"/>
            <a:ext cx="16668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/>
            <a:endParaRPr lang="en-AU" sz="1200">
              <a:solidFill>
                <a:srgbClr val="A2C1FE"/>
              </a:solidFill>
              <a:latin typeface="Arial" charset="0"/>
            </a:endParaRPr>
          </a:p>
          <a:p>
            <a:pPr algn="r"/>
            <a:endParaRPr lang="en-AU" sz="1200">
              <a:solidFill>
                <a:srgbClr val="A2C1FE"/>
              </a:solidFill>
              <a:latin typeface="Arial" charset="0"/>
            </a:endParaRPr>
          </a:p>
          <a:p>
            <a:pPr algn="r" latinLnBrk="1"/>
            <a:endParaRPr lang="en-AU" sz="1200">
              <a:solidFill>
                <a:srgbClr val="A2C1FE"/>
              </a:solidFill>
              <a:latin typeface="Arial" charset="0"/>
            </a:endParaRPr>
          </a:p>
        </p:txBody>
      </p:sp>
      <p:sp>
        <p:nvSpPr>
          <p:cNvPr id="1034" name="Line 41"/>
          <p:cNvSpPr>
            <a:spLocks noChangeShapeType="1"/>
          </p:cNvSpPr>
          <p:nvPr/>
        </p:nvSpPr>
        <p:spPr bwMode="auto">
          <a:xfrm>
            <a:off x="1243013" y="1104900"/>
            <a:ext cx="7099300" cy="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35" name="Line 42"/>
          <p:cNvSpPr>
            <a:spLocks noChangeShapeType="1"/>
          </p:cNvSpPr>
          <p:nvPr/>
        </p:nvSpPr>
        <p:spPr bwMode="auto">
          <a:xfrm flipV="1">
            <a:off x="500063" y="0"/>
            <a:ext cx="3175" cy="68595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EAEC5E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A2C1F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Monotype Sorts" pitchFamily="2" charset="2"/>
        <a:buChar char="l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FCD1C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"/>
            <a:ext cx="9189720" cy="9189720"/>
          </a:xfrm>
          <a:prstGeom prst="rect">
            <a:avLst/>
          </a:prstGeom>
        </p:spPr>
      </p:pic>
      <p:sp>
        <p:nvSpPr>
          <p:cNvPr id="1095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335064"/>
            <a:ext cx="7467600" cy="1470025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/>
              <a:t>Wide-Field Science Capabilities at the AAO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2186668" y="1777527"/>
            <a:ext cx="481638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dirty="0">
                <a:solidFill>
                  <a:srgbClr val="EAEC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Stuart </a:t>
            </a:r>
            <a:r>
              <a:rPr lang="en-AU" dirty="0" smtClean="0">
                <a:solidFill>
                  <a:srgbClr val="EAEC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Ryder</a:t>
            </a:r>
            <a:endParaRPr lang="en-AU" dirty="0">
              <a:solidFill>
                <a:srgbClr val="EAEC5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Australian Gemini Office</a:t>
            </a:r>
            <a:r>
              <a:rPr lang="en-AU" dirty="0">
                <a:solidFill>
                  <a:srgbClr val="EAEC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AU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Australian Astronomical Observatory</a:t>
            </a:r>
          </a:p>
          <a:p>
            <a:pPr>
              <a:defRPr/>
            </a:pPr>
            <a:endParaRPr lang="en-US" i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876800"/>
            <a:ext cx="40005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Gemini North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350" y="1343025"/>
            <a:ext cx="7537450" cy="4918075"/>
          </a:xfrm>
        </p:spPr>
        <p:txBody>
          <a:bodyPr/>
          <a:lstStyle/>
          <a:p>
            <a:r>
              <a:rPr lang="en-AU" dirty="0" smtClean="0"/>
              <a:t>Reaches Dec </a:t>
            </a:r>
            <a:r>
              <a:rPr lang="en-AU" dirty="0" smtClean="0">
                <a:sym typeface="Symbol"/>
              </a:rPr>
              <a:t></a:t>
            </a:r>
            <a:r>
              <a:rPr lang="en-AU" dirty="0" smtClean="0"/>
              <a:t>37</a:t>
            </a:r>
            <a:r>
              <a:rPr lang="en-AU" dirty="0" smtClean="0">
                <a:sym typeface="Symbol"/>
              </a:rPr>
              <a:t>°</a:t>
            </a:r>
            <a:r>
              <a:rPr lang="en-AU" dirty="0" smtClean="0"/>
              <a:t>.</a:t>
            </a:r>
          </a:p>
          <a:p>
            <a:r>
              <a:rPr lang="en-AU" dirty="0" smtClean="0"/>
              <a:t>GMOS: 0.36–0.94 </a:t>
            </a:r>
            <a:r>
              <a:rPr lang="en-AU" dirty="0" smtClean="0">
                <a:latin typeface="Symbol" pitchFamily="18" charset="2"/>
              </a:rPr>
              <a:t>m</a:t>
            </a:r>
            <a:r>
              <a:rPr lang="en-AU" dirty="0" smtClean="0"/>
              <a:t>m 5'.5 </a:t>
            </a:r>
            <a:r>
              <a:rPr lang="en-AU" dirty="0" err="1" smtClean="0"/>
              <a:t>FoV</a:t>
            </a:r>
            <a:r>
              <a:rPr lang="en-AU" dirty="0" smtClean="0"/>
              <a:t> imager, long-slit, multi-object, and IFU (5" </a:t>
            </a:r>
            <a:r>
              <a:rPr lang="en-AU" dirty="0" smtClean="0">
                <a:sym typeface="Symbol"/>
              </a:rPr>
              <a:t></a:t>
            </a:r>
            <a:r>
              <a:rPr lang="en-AU" dirty="0" smtClean="0"/>
              <a:t> 7") spectrograph.</a:t>
            </a:r>
          </a:p>
          <a:p>
            <a:r>
              <a:rPr lang="en-AU" dirty="0" smtClean="0"/>
              <a:t>Michelle: 10–20 </a:t>
            </a:r>
            <a:r>
              <a:rPr lang="en-AU" dirty="0" smtClean="0">
                <a:latin typeface="Symbol" pitchFamily="18" charset="2"/>
              </a:rPr>
              <a:t>m</a:t>
            </a:r>
            <a:r>
              <a:rPr lang="en-AU" dirty="0" smtClean="0"/>
              <a:t>m imager/spectrograph.</a:t>
            </a:r>
          </a:p>
          <a:p>
            <a:r>
              <a:rPr lang="en-AU" dirty="0"/>
              <a:t>GNIRS: </a:t>
            </a:r>
            <a:r>
              <a:rPr lang="en-AU" dirty="0" smtClean="0"/>
              <a:t>1–5 </a:t>
            </a:r>
            <a:r>
              <a:rPr lang="en-AU" dirty="0" smtClean="0">
                <a:latin typeface="Symbol" pitchFamily="18" charset="2"/>
              </a:rPr>
              <a:t>m</a:t>
            </a:r>
            <a:r>
              <a:rPr lang="en-AU" dirty="0" smtClean="0"/>
              <a:t>m </a:t>
            </a:r>
            <a:r>
              <a:rPr lang="en-AU" dirty="0"/>
              <a:t>long-slit and </a:t>
            </a:r>
            <a:r>
              <a:rPr lang="en-AU" dirty="0" smtClean="0"/>
              <a:t>0.9–2.5 </a:t>
            </a:r>
            <a:r>
              <a:rPr lang="en-AU" dirty="0" smtClean="0">
                <a:latin typeface="Symbol" pitchFamily="18" charset="2"/>
              </a:rPr>
              <a:t>m</a:t>
            </a:r>
            <a:r>
              <a:rPr lang="en-AU" dirty="0" smtClean="0"/>
              <a:t>m </a:t>
            </a:r>
            <a:r>
              <a:rPr lang="en-AU" dirty="0"/>
              <a:t>cross-dispersed </a:t>
            </a:r>
            <a:r>
              <a:rPr lang="en-AU" dirty="0" smtClean="0"/>
              <a:t>spectrograph.</a:t>
            </a:r>
          </a:p>
          <a:p>
            <a:r>
              <a:rPr lang="en-AU" dirty="0" smtClean="0"/>
              <a:t>NIRI: </a:t>
            </a:r>
            <a:r>
              <a:rPr lang="en-AU" dirty="0"/>
              <a:t>1–5 </a:t>
            </a:r>
            <a:r>
              <a:rPr lang="en-AU" dirty="0">
                <a:latin typeface="Symbol" pitchFamily="18" charset="2"/>
              </a:rPr>
              <a:t>m</a:t>
            </a:r>
            <a:r>
              <a:rPr lang="en-AU" dirty="0"/>
              <a:t>m </a:t>
            </a:r>
            <a:r>
              <a:rPr lang="en-AU" dirty="0" smtClean="0"/>
              <a:t>imager with 22", 51</a:t>
            </a:r>
            <a:r>
              <a:rPr lang="en-AU" dirty="0"/>
              <a:t>"</a:t>
            </a:r>
            <a:r>
              <a:rPr lang="en-AU" dirty="0" smtClean="0"/>
              <a:t>, or 120" </a:t>
            </a:r>
            <a:r>
              <a:rPr lang="en-AU" dirty="0" err="1" smtClean="0"/>
              <a:t>FoV</a:t>
            </a:r>
            <a:r>
              <a:rPr lang="en-AU" dirty="0" smtClean="0"/>
              <a:t>.</a:t>
            </a:r>
          </a:p>
          <a:p>
            <a:r>
              <a:rPr lang="en-AU" dirty="0" smtClean="0"/>
              <a:t>NIFS: R=5000 1–2.4 </a:t>
            </a:r>
            <a:r>
              <a:rPr lang="en-AU" dirty="0">
                <a:latin typeface="Symbol" pitchFamily="18" charset="2"/>
              </a:rPr>
              <a:t>m</a:t>
            </a:r>
            <a:r>
              <a:rPr lang="en-AU" dirty="0"/>
              <a:t>m </a:t>
            </a:r>
            <a:r>
              <a:rPr lang="en-AU" dirty="0" smtClean="0"/>
              <a:t>integral field spectrograph with 3" </a:t>
            </a:r>
            <a:r>
              <a:rPr lang="en-AU" dirty="0" err="1" smtClean="0"/>
              <a:t>FoV</a:t>
            </a:r>
            <a:r>
              <a:rPr lang="en-AU" dirty="0" smtClean="0"/>
              <a:t>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71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Gemini North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350" y="1343025"/>
            <a:ext cx="7537450" cy="4918075"/>
          </a:xfrm>
        </p:spPr>
        <p:txBody>
          <a:bodyPr/>
          <a:lstStyle/>
          <a:p>
            <a:r>
              <a:rPr lang="en-AU" dirty="0" smtClean="0"/>
              <a:t>Reaches Dec </a:t>
            </a:r>
            <a:r>
              <a:rPr lang="en-AU" dirty="0" smtClean="0">
                <a:sym typeface="Symbol"/>
              </a:rPr>
              <a:t></a:t>
            </a:r>
            <a:r>
              <a:rPr lang="en-AU" dirty="0" smtClean="0"/>
              <a:t>37</a:t>
            </a:r>
            <a:r>
              <a:rPr lang="en-AU" dirty="0" smtClean="0">
                <a:sym typeface="Symbol"/>
              </a:rPr>
              <a:t>°</a:t>
            </a:r>
            <a:r>
              <a:rPr lang="en-AU" dirty="0" smtClean="0"/>
              <a:t>.</a:t>
            </a:r>
          </a:p>
          <a:p>
            <a:r>
              <a:rPr lang="en-AU" dirty="0" smtClean="0"/>
              <a:t>GMOS: 0.36–0.94 </a:t>
            </a:r>
            <a:r>
              <a:rPr lang="en-AU" dirty="0" smtClean="0">
                <a:latin typeface="Symbol" pitchFamily="18" charset="2"/>
              </a:rPr>
              <a:t>m</a:t>
            </a:r>
            <a:r>
              <a:rPr lang="en-AU" dirty="0" smtClean="0"/>
              <a:t>m 5'.5 </a:t>
            </a:r>
            <a:r>
              <a:rPr lang="en-AU" dirty="0" err="1" smtClean="0"/>
              <a:t>FoV</a:t>
            </a:r>
            <a:r>
              <a:rPr lang="en-AU" dirty="0" smtClean="0"/>
              <a:t> imager, long-slit, multi-object, and IFU (5" </a:t>
            </a:r>
            <a:r>
              <a:rPr lang="en-AU" dirty="0" smtClean="0">
                <a:sym typeface="Symbol"/>
              </a:rPr>
              <a:t></a:t>
            </a:r>
            <a:r>
              <a:rPr lang="en-AU" dirty="0" smtClean="0"/>
              <a:t> 7") spectrograph.</a:t>
            </a:r>
          </a:p>
          <a:p>
            <a:r>
              <a:rPr lang="en-AU" dirty="0" smtClean="0"/>
              <a:t>Michelle: 10–20 </a:t>
            </a:r>
            <a:r>
              <a:rPr lang="en-AU" dirty="0" smtClean="0">
                <a:latin typeface="Symbol" pitchFamily="18" charset="2"/>
              </a:rPr>
              <a:t>m</a:t>
            </a:r>
            <a:r>
              <a:rPr lang="en-AU" dirty="0" smtClean="0"/>
              <a:t>m imager/spectrograph.</a:t>
            </a:r>
          </a:p>
          <a:p>
            <a:r>
              <a:rPr lang="en-AU" dirty="0">
                <a:solidFill>
                  <a:srgbClr val="FFC000"/>
                </a:solidFill>
              </a:rPr>
              <a:t>GNIRS: </a:t>
            </a:r>
            <a:r>
              <a:rPr lang="en-AU" dirty="0" smtClean="0">
                <a:solidFill>
                  <a:srgbClr val="FFC000"/>
                </a:solidFill>
              </a:rPr>
              <a:t>1–5 </a:t>
            </a:r>
            <a:r>
              <a:rPr lang="en-AU" dirty="0" smtClean="0">
                <a:solidFill>
                  <a:srgbClr val="FFC000"/>
                </a:solidFill>
                <a:latin typeface="Symbol" pitchFamily="18" charset="2"/>
              </a:rPr>
              <a:t>m</a:t>
            </a:r>
            <a:r>
              <a:rPr lang="en-AU" dirty="0" smtClean="0">
                <a:solidFill>
                  <a:srgbClr val="FFC000"/>
                </a:solidFill>
              </a:rPr>
              <a:t>m </a:t>
            </a:r>
            <a:r>
              <a:rPr lang="en-AU" dirty="0">
                <a:solidFill>
                  <a:srgbClr val="FFC000"/>
                </a:solidFill>
              </a:rPr>
              <a:t>long-slit and </a:t>
            </a:r>
            <a:r>
              <a:rPr lang="en-AU" dirty="0" smtClean="0">
                <a:solidFill>
                  <a:srgbClr val="FFC000"/>
                </a:solidFill>
              </a:rPr>
              <a:t>0.9–2.5 </a:t>
            </a:r>
            <a:r>
              <a:rPr lang="en-AU" dirty="0" smtClean="0">
                <a:solidFill>
                  <a:srgbClr val="FFC000"/>
                </a:solidFill>
                <a:latin typeface="Symbol" pitchFamily="18" charset="2"/>
              </a:rPr>
              <a:t>m</a:t>
            </a:r>
            <a:r>
              <a:rPr lang="en-AU" dirty="0" smtClean="0">
                <a:solidFill>
                  <a:srgbClr val="FFC000"/>
                </a:solidFill>
              </a:rPr>
              <a:t>m </a:t>
            </a:r>
            <a:r>
              <a:rPr lang="en-AU" dirty="0">
                <a:solidFill>
                  <a:srgbClr val="FFC000"/>
                </a:solidFill>
              </a:rPr>
              <a:t>cross-dispersed </a:t>
            </a:r>
            <a:r>
              <a:rPr lang="en-AU" dirty="0" smtClean="0">
                <a:solidFill>
                  <a:srgbClr val="FFC000"/>
                </a:solidFill>
              </a:rPr>
              <a:t>spectrograph.</a:t>
            </a:r>
          </a:p>
          <a:p>
            <a:r>
              <a:rPr lang="en-AU" dirty="0" smtClean="0">
                <a:solidFill>
                  <a:srgbClr val="FFC000"/>
                </a:solidFill>
              </a:rPr>
              <a:t>NIRI: </a:t>
            </a:r>
            <a:r>
              <a:rPr lang="en-AU" dirty="0">
                <a:solidFill>
                  <a:srgbClr val="FFC000"/>
                </a:solidFill>
              </a:rPr>
              <a:t>1–5 </a:t>
            </a:r>
            <a:r>
              <a:rPr lang="en-AU" dirty="0">
                <a:solidFill>
                  <a:srgbClr val="FFC000"/>
                </a:solidFill>
                <a:latin typeface="Symbol" pitchFamily="18" charset="2"/>
              </a:rPr>
              <a:t>m</a:t>
            </a:r>
            <a:r>
              <a:rPr lang="en-AU" dirty="0">
                <a:solidFill>
                  <a:srgbClr val="FFC000"/>
                </a:solidFill>
              </a:rPr>
              <a:t>m </a:t>
            </a:r>
            <a:r>
              <a:rPr lang="en-AU" dirty="0" smtClean="0">
                <a:solidFill>
                  <a:srgbClr val="FFC000"/>
                </a:solidFill>
              </a:rPr>
              <a:t>imager with 22", 51</a:t>
            </a:r>
            <a:r>
              <a:rPr lang="en-AU" dirty="0">
                <a:solidFill>
                  <a:srgbClr val="FFC000"/>
                </a:solidFill>
              </a:rPr>
              <a:t>"</a:t>
            </a:r>
            <a:r>
              <a:rPr lang="en-AU" dirty="0" smtClean="0">
                <a:solidFill>
                  <a:srgbClr val="FFC000"/>
                </a:solidFill>
              </a:rPr>
              <a:t>, or 120" </a:t>
            </a:r>
            <a:r>
              <a:rPr lang="en-AU" dirty="0" err="1" smtClean="0">
                <a:solidFill>
                  <a:srgbClr val="FFC000"/>
                </a:solidFill>
              </a:rPr>
              <a:t>FoV</a:t>
            </a:r>
            <a:r>
              <a:rPr lang="en-AU" dirty="0" smtClean="0">
                <a:solidFill>
                  <a:srgbClr val="FFC000"/>
                </a:solidFill>
              </a:rPr>
              <a:t>.</a:t>
            </a:r>
          </a:p>
          <a:p>
            <a:r>
              <a:rPr lang="en-AU" dirty="0" smtClean="0">
                <a:solidFill>
                  <a:srgbClr val="FFC000"/>
                </a:solidFill>
              </a:rPr>
              <a:t>NIFS: R=5000 1–2.4 </a:t>
            </a:r>
            <a:r>
              <a:rPr lang="en-AU" dirty="0">
                <a:solidFill>
                  <a:srgbClr val="FFC000"/>
                </a:solidFill>
                <a:latin typeface="Symbol" pitchFamily="18" charset="2"/>
              </a:rPr>
              <a:t>m</a:t>
            </a:r>
            <a:r>
              <a:rPr lang="en-AU" dirty="0">
                <a:solidFill>
                  <a:srgbClr val="FFC000"/>
                </a:solidFill>
              </a:rPr>
              <a:t>m </a:t>
            </a:r>
            <a:r>
              <a:rPr lang="en-AU" dirty="0" smtClean="0">
                <a:solidFill>
                  <a:srgbClr val="FFC000"/>
                </a:solidFill>
              </a:rPr>
              <a:t>integral field spectrograph with 3" </a:t>
            </a:r>
            <a:r>
              <a:rPr lang="en-AU" dirty="0" err="1" smtClean="0">
                <a:solidFill>
                  <a:srgbClr val="FFC000"/>
                </a:solidFill>
              </a:rPr>
              <a:t>FoV</a:t>
            </a:r>
            <a:r>
              <a:rPr lang="en-AU" dirty="0" smtClean="0">
                <a:solidFill>
                  <a:srgbClr val="FFC000"/>
                </a:solidFill>
              </a:rPr>
              <a:t>. </a:t>
            </a:r>
          </a:p>
          <a:p>
            <a:r>
              <a:rPr lang="en-AU" dirty="0" smtClean="0">
                <a:solidFill>
                  <a:srgbClr val="FFC000"/>
                </a:solidFill>
              </a:rPr>
              <a:t>ALTAIR: Natural or Laser guide star adaptive optics system, delivering FWHM &lt;0".1 at 2 </a:t>
            </a:r>
            <a:r>
              <a:rPr lang="en-AU" dirty="0" smtClean="0">
                <a:solidFill>
                  <a:srgbClr val="FFC000"/>
                </a:solidFill>
                <a:latin typeface="Symbol" pitchFamily="18" charset="2"/>
              </a:rPr>
              <a:t>m</a:t>
            </a:r>
            <a:r>
              <a:rPr lang="en-AU" dirty="0" smtClean="0">
                <a:solidFill>
                  <a:srgbClr val="FFC000"/>
                </a:solidFill>
              </a:rPr>
              <a:t>m.</a:t>
            </a:r>
            <a:endParaRPr lang="en-A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Gemini South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350" y="1343025"/>
            <a:ext cx="7537450" cy="4918075"/>
          </a:xfrm>
        </p:spPr>
        <p:txBody>
          <a:bodyPr/>
          <a:lstStyle/>
          <a:p>
            <a:r>
              <a:rPr lang="en-AU" dirty="0" smtClean="0"/>
              <a:t>GMOS: 0.36–0.94 </a:t>
            </a:r>
            <a:r>
              <a:rPr lang="en-AU" dirty="0" smtClean="0">
                <a:latin typeface="Symbol" pitchFamily="18" charset="2"/>
              </a:rPr>
              <a:t>m</a:t>
            </a:r>
            <a:r>
              <a:rPr lang="en-AU" dirty="0" smtClean="0"/>
              <a:t>m 5'.5 </a:t>
            </a:r>
            <a:r>
              <a:rPr lang="en-AU" dirty="0" err="1" smtClean="0"/>
              <a:t>FoV</a:t>
            </a:r>
            <a:r>
              <a:rPr lang="en-AU" dirty="0" smtClean="0"/>
              <a:t> imager, long-slit, multi-object, and IFU (5" </a:t>
            </a:r>
            <a:r>
              <a:rPr lang="en-AU" dirty="0" smtClean="0">
                <a:sym typeface="Symbol"/>
              </a:rPr>
              <a:t></a:t>
            </a:r>
            <a:r>
              <a:rPr lang="en-AU" dirty="0" smtClean="0"/>
              <a:t> 7") spectrograph.</a:t>
            </a:r>
          </a:p>
          <a:p>
            <a:r>
              <a:rPr lang="en-AU" dirty="0" smtClean="0"/>
              <a:t>T-</a:t>
            </a:r>
            <a:r>
              <a:rPr lang="en-AU" dirty="0" err="1" smtClean="0"/>
              <a:t>ReCS</a:t>
            </a:r>
            <a:r>
              <a:rPr lang="en-AU" dirty="0" smtClean="0"/>
              <a:t>: 8–26 </a:t>
            </a:r>
            <a:r>
              <a:rPr lang="en-AU" dirty="0" smtClean="0">
                <a:latin typeface="Symbol" pitchFamily="18" charset="2"/>
              </a:rPr>
              <a:t>m</a:t>
            </a:r>
            <a:r>
              <a:rPr lang="en-AU" dirty="0" smtClean="0"/>
              <a:t>m imager and spectrograph.</a:t>
            </a:r>
          </a:p>
          <a:p>
            <a:r>
              <a:rPr lang="en-AU" dirty="0" smtClean="0"/>
              <a:t>NICI: 1–5 </a:t>
            </a:r>
            <a:r>
              <a:rPr lang="en-AU" dirty="0" smtClean="0">
                <a:latin typeface="Symbol" pitchFamily="18" charset="2"/>
              </a:rPr>
              <a:t>m</a:t>
            </a:r>
            <a:r>
              <a:rPr lang="en-AU" dirty="0" smtClean="0"/>
              <a:t>m </a:t>
            </a:r>
            <a:r>
              <a:rPr lang="en-AU" dirty="0" err="1" smtClean="0"/>
              <a:t>coronagraphic</a:t>
            </a:r>
            <a:r>
              <a:rPr lang="en-AU" dirty="0" smtClean="0"/>
              <a:t> dual-channel adaptive optics imager, 18" </a:t>
            </a:r>
            <a:r>
              <a:rPr lang="en-AU" dirty="0" err="1" smtClean="0"/>
              <a:t>FoV</a:t>
            </a:r>
            <a:r>
              <a:rPr lang="en-AU" dirty="0" smtClean="0"/>
              <a:t>.</a:t>
            </a:r>
          </a:p>
          <a:p>
            <a:r>
              <a:rPr lang="en-AU" dirty="0" smtClean="0"/>
              <a:t>FLAMINGOS-2: 0.95–2.4 </a:t>
            </a:r>
            <a:r>
              <a:rPr lang="en-AU" dirty="0" smtClean="0">
                <a:latin typeface="Symbol" pitchFamily="18" charset="2"/>
              </a:rPr>
              <a:t>m</a:t>
            </a:r>
            <a:r>
              <a:rPr lang="en-AU" dirty="0" smtClean="0"/>
              <a:t>m imager, long-slit, and multi-object R=1200–3000 spectrograph, 6'.1 </a:t>
            </a:r>
            <a:r>
              <a:rPr lang="en-AU" dirty="0" err="1" smtClean="0"/>
              <a:t>FoV</a:t>
            </a:r>
            <a:r>
              <a:rPr lang="en-AU" dirty="0" smtClean="0"/>
              <a:t>.</a:t>
            </a:r>
          </a:p>
          <a:p>
            <a:r>
              <a:rPr lang="en-AU" dirty="0" smtClean="0"/>
              <a:t>GSAOI: 0.9–2.4 </a:t>
            </a:r>
            <a:r>
              <a:rPr lang="en-AU" dirty="0" smtClean="0">
                <a:latin typeface="Symbol" pitchFamily="18" charset="2"/>
              </a:rPr>
              <a:t>m</a:t>
            </a:r>
            <a:r>
              <a:rPr lang="en-AU" dirty="0" smtClean="0"/>
              <a:t>m imager, 85" </a:t>
            </a:r>
            <a:r>
              <a:rPr lang="en-AU" dirty="0" err="1" smtClean="0"/>
              <a:t>FoV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57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Gemini South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350" y="1343025"/>
            <a:ext cx="7537450" cy="4918075"/>
          </a:xfrm>
        </p:spPr>
        <p:txBody>
          <a:bodyPr/>
          <a:lstStyle/>
          <a:p>
            <a:r>
              <a:rPr lang="en-AU" dirty="0" smtClean="0"/>
              <a:t>GMOS: 0.36–0.94 </a:t>
            </a:r>
            <a:r>
              <a:rPr lang="en-AU" dirty="0" smtClean="0">
                <a:latin typeface="Symbol" pitchFamily="18" charset="2"/>
              </a:rPr>
              <a:t>m</a:t>
            </a:r>
            <a:r>
              <a:rPr lang="en-AU" dirty="0" smtClean="0"/>
              <a:t>m 5'.5 </a:t>
            </a:r>
            <a:r>
              <a:rPr lang="en-AU" dirty="0" err="1" smtClean="0"/>
              <a:t>FoV</a:t>
            </a:r>
            <a:r>
              <a:rPr lang="en-AU" dirty="0" smtClean="0"/>
              <a:t> imager, long-slit, multi-object, and IFU (5" </a:t>
            </a:r>
            <a:r>
              <a:rPr lang="en-AU" dirty="0" smtClean="0">
                <a:sym typeface="Symbol"/>
              </a:rPr>
              <a:t></a:t>
            </a:r>
            <a:r>
              <a:rPr lang="en-AU" dirty="0" smtClean="0"/>
              <a:t> 7") spectrograph.</a:t>
            </a:r>
          </a:p>
          <a:p>
            <a:r>
              <a:rPr lang="en-AU" dirty="0" smtClean="0"/>
              <a:t>T-</a:t>
            </a:r>
            <a:r>
              <a:rPr lang="en-AU" dirty="0" err="1" smtClean="0"/>
              <a:t>ReCS</a:t>
            </a:r>
            <a:r>
              <a:rPr lang="en-AU" dirty="0" smtClean="0"/>
              <a:t>: 8–26 </a:t>
            </a:r>
            <a:r>
              <a:rPr lang="en-AU" dirty="0" smtClean="0">
                <a:latin typeface="Symbol" pitchFamily="18" charset="2"/>
              </a:rPr>
              <a:t>m</a:t>
            </a:r>
            <a:r>
              <a:rPr lang="en-AU" dirty="0" smtClean="0"/>
              <a:t>m imager and spectrograph.</a:t>
            </a:r>
          </a:p>
          <a:p>
            <a:r>
              <a:rPr lang="en-AU" dirty="0" smtClean="0"/>
              <a:t>NICI: 1–5 </a:t>
            </a:r>
            <a:r>
              <a:rPr lang="en-AU" dirty="0" smtClean="0">
                <a:latin typeface="Symbol" pitchFamily="18" charset="2"/>
              </a:rPr>
              <a:t>m</a:t>
            </a:r>
            <a:r>
              <a:rPr lang="en-AU" dirty="0" smtClean="0"/>
              <a:t>m </a:t>
            </a:r>
            <a:r>
              <a:rPr lang="en-AU" dirty="0" err="1" smtClean="0"/>
              <a:t>coronagraphic</a:t>
            </a:r>
            <a:r>
              <a:rPr lang="en-AU" dirty="0" smtClean="0"/>
              <a:t> dual-channel adaptive optics imager, 18" </a:t>
            </a:r>
            <a:r>
              <a:rPr lang="en-AU" dirty="0" err="1" smtClean="0"/>
              <a:t>FoV</a:t>
            </a:r>
            <a:r>
              <a:rPr lang="en-AU" dirty="0" smtClean="0"/>
              <a:t>.</a:t>
            </a:r>
          </a:p>
          <a:p>
            <a:r>
              <a:rPr lang="en-AU" dirty="0" smtClean="0">
                <a:solidFill>
                  <a:srgbClr val="FFC000"/>
                </a:solidFill>
              </a:rPr>
              <a:t>FLAMINGOS-2: 0.95–2.4 </a:t>
            </a:r>
            <a:r>
              <a:rPr lang="en-AU" dirty="0" smtClean="0">
                <a:solidFill>
                  <a:srgbClr val="FFC000"/>
                </a:solidFill>
                <a:latin typeface="Symbol" pitchFamily="18" charset="2"/>
              </a:rPr>
              <a:t>m</a:t>
            </a:r>
            <a:r>
              <a:rPr lang="en-AU" dirty="0" smtClean="0">
                <a:solidFill>
                  <a:srgbClr val="FFC000"/>
                </a:solidFill>
              </a:rPr>
              <a:t>m imager, long-slit, and multi-object R=1200–3000 spectrograph, 6'.1 </a:t>
            </a:r>
            <a:r>
              <a:rPr lang="en-AU" dirty="0" err="1" smtClean="0">
                <a:solidFill>
                  <a:srgbClr val="FFC000"/>
                </a:solidFill>
              </a:rPr>
              <a:t>FoV</a:t>
            </a:r>
            <a:r>
              <a:rPr lang="en-AU" dirty="0" smtClean="0">
                <a:solidFill>
                  <a:srgbClr val="FFC000"/>
                </a:solidFill>
              </a:rPr>
              <a:t>.</a:t>
            </a:r>
          </a:p>
          <a:p>
            <a:r>
              <a:rPr lang="en-AU" dirty="0" smtClean="0">
                <a:solidFill>
                  <a:srgbClr val="FFC000"/>
                </a:solidFill>
              </a:rPr>
              <a:t>GSAOI: 0.9–2.4 </a:t>
            </a:r>
            <a:r>
              <a:rPr lang="en-AU" dirty="0" smtClean="0">
                <a:solidFill>
                  <a:srgbClr val="FFC000"/>
                </a:solidFill>
                <a:latin typeface="Symbol" pitchFamily="18" charset="2"/>
              </a:rPr>
              <a:t>m</a:t>
            </a:r>
            <a:r>
              <a:rPr lang="en-AU" dirty="0" smtClean="0">
                <a:solidFill>
                  <a:srgbClr val="FFC000"/>
                </a:solidFill>
              </a:rPr>
              <a:t>m imager, 85" </a:t>
            </a:r>
            <a:r>
              <a:rPr lang="en-AU" dirty="0" err="1" smtClean="0">
                <a:solidFill>
                  <a:srgbClr val="FFC000"/>
                </a:solidFill>
              </a:rPr>
              <a:t>FoV</a:t>
            </a:r>
            <a:r>
              <a:rPr lang="en-AU" dirty="0" smtClean="0">
                <a:solidFill>
                  <a:srgbClr val="FFC000"/>
                </a:solidFill>
              </a:rPr>
              <a:t>.</a:t>
            </a:r>
          </a:p>
          <a:p>
            <a:r>
              <a:rPr lang="en-AU" dirty="0" err="1" smtClean="0">
                <a:solidFill>
                  <a:srgbClr val="FFC000"/>
                </a:solidFill>
              </a:rPr>
              <a:t>GeMS</a:t>
            </a:r>
            <a:r>
              <a:rPr lang="en-AU" dirty="0" smtClean="0">
                <a:solidFill>
                  <a:srgbClr val="FFC000"/>
                </a:solidFill>
              </a:rPr>
              <a:t>: Multi-Conjugate Adaptive Optics, 5 </a:t>
            </a:r>
            <a:r>
              <a:rPr lang="en-AU" dirty="0" smtClean="0">
                <a:solidFill>
                  <a:srgbClr val="FFC000"/>
                </a:solidFill>
                <a:sym typeface="Symbol"/>
              </a:rPr>
              <a:t></a:t>
            </a:r>
            <a:r>
              <a:rPr lang="en-AU" dirty="0" smtClean="0">
                <a:solidFill>
                  <a:srgbClr val="FFC000"/>
                </a:solidFill>
              </a:rPr>
              <a:t> 10 W laser guide star constellation.</a:t>
            </a:r>
            <a:endParaRPr lang="en-A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GeMS</a:t>
            </a:r>
            <a:r>
              <a:rPr lang="en-AU" dirty="0" smtClean="0"/>
              <a:t> in action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19200"/>
            <a:ext cx="5105400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2999"/>
            <a:ext cx="7010400" cy="52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5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Magellan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2 </a:t>
            </a:r>
            <a:r>
              <a:rPr lang="en-AU" dirty="0" smtClean="0">
                <a:sym typeface="Symbol"/>
              </a:rPr>
              <a:t> </a:t>
            </a:r>
            <a:r>
              <a:rPr lang="en-AU" dirty="0" smtClean="0"/>
              <a:t>6.5m telescopes at Las </a:t>
            </a:r>
            <a:r>
              <a:rPr lang="en-AU" dirty="0" err="1" smtClean="0"/>
              <a:t>Campanas</a:t>
            </a:r>
            <a:r>
              <a:rPr lang="en-AU" dirty="0" smtClean="0"/>
              <a:t>                      Observatory, Chile.</a:t>
            </a:r>
          </a:p>
          <a:p>
            <a:r>
              <a:rPr lang="en-AU" dirty="0" smtClean="0"/>
              <a:t>Australia purchases 15 nights per year from </a:t>
            </a:r>
            <a:r>
              <a:rPr lang="en-AU" dirty="0"/>
              <a:t>C</a:t>
            </a:r>
            <a:r>
              <a:rPr lang="en-AU" dirty="0" smtClean="0"/>
              <a:t>arnegie Institution for Science.</a:t>
            </a:r>
          </a:p>
          <a:p>
            <a:r>
              <a:rPr lang="en-AU" dirty="0" smtClean="0"/>
              <a:t>MIKE: 0.34–0.95 mm R&gt;20,000 spectrograph.</a:t>
            </a:r>
          </a:p>
          <a:p>
            <a:r>
              <a:rPr lang="en-AU" dirty="0" smtClean="0"/>
              <a:t>IMACS: optical imager, long-slit, MOS, IFU, and </a:t>
            </a:r>
            <a:r>
              <a:rPr lang="en-AU" dirty="0" err="1" smtClean="0"/>
              <a:t>tunable</a:t>
            </a:r>
            <a:r>
              <a:rPr lang="en-AU" dirty="0" smtClean="0"/>
              <a:t> filter spectrograph, </a:t>
            </a:r>
            <a:r>
              <a:rPr lang="en-AU" dirty="0" err="1" smtClean="0"/>
              <a:t>FoV</a:t>
            </a:r>
            <a:r>
              <a:rPr lang="en-AU" dirty="0" smtClean="0"/>
              <a:t> up to 27'.</a:t>
            </a:r>
          </a:p>
          <a:p>
            <a:r>
              <a:rPr lang="en-AU" dirty="0" err="1" smtClean="0"/>
              <a:t>FourStar</a:t>
            </a:r>
            <a:r>
              <a:rPr lang="en-AU" dirty="0" smtClean="0"/>
              <a:t>: 0.9–2.4 </a:t>
            </a:r>
            <a:r>
              <a:rPr lang="en-AU" dirty="0" smtClean="0">
                <a:latin typeface="Symbol" pitchFamily="18" charset="2"/>
              </a:rPr>
              <a:t>m</a:t>
            </a:r>
            <a:r>
              <a:rPr lang="en-AU" dirty="0" smtClean="0"/>
              <a:t>m imager, 11' </a:t>
            </a:r>
            <a:r>
              <a:rPr lang="en-AU" dirty="0" err="1" smtClean="0"/>
              <a:t>FoV</a:t>
            </a:r>
            <a:r>
              <a:rPr lang="en-AU" dirty="0" smtClean="0"/>
              <a:t>.</a:t>
            </a:r>
          </a:p>
          <a:p>
            <a:r>
              <a:rPr lang="en-AU" dirty="0" err="1" smtClean="0"/>
              <a:t>Megacam</a:t>
            </a:r>
            <a:r>
              <a:rPr lang="en-AU" dirty="0" smtClean="0"/>
              <a:t>: optical CCD mosaic 25' </a:t>
            </a:r>
            <a:r>
              <a:rPr lang="en-AU" dirty="0" err="1" smtClean="0"/>
              <a:t>FoV</a:t>
            </a:r>
            <a:r>
              <a:rPr lang="en-AU" dirty="0" smtClean="0"/>
              <a:t>.</a:t>
            </a:r>
          </a:p>
          <a:p>
            <a:r>
              <a:rPr lang="en-AU" dirty="0" smtClean="0"/>
              <a:t>MMIRS: 1–2.4 mm imager, long-slit, and multi-object R=1500/2800 spectrograph, 6'.9 </a:t>
            </a:r>
            <a:r>
              <a:rPr lang="en-AU" dirty="0" err="1" smtClean="0"/>
              <a:t>FoV</a:t>
            </a:r>
            <a:r>
              <a:rPr lang="en-AU" dirty="0" smtClean="0"/>
              <a:t>.</a:t>
            </a:r>
          </a:p>
          <a:p>
            <a:r>
              <a:rPr lang="en-AU" dirty="0" err="1" smtClean="0"/>
              <a:t>MagE</a:t>
            </a:r>
            <a:r>
              <a:rPr lang="en-AU" dirty="0" smtClean="0"/>
              <a:t>, FIRE, PFS.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81100"/>
            <a:ext cx="2678907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Time exchange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Gemini time exchange with Keck (5n/semester, HIRES 0.3–1.0 </a:t>
            </a:r>
            <a:r>
              <a:rPr lang="en-AU" dirty="0" smtClean="0">
                <a:latin typeface="Symbol" pitchFamily="18" charset="2"/>
              </a:rPr>
              <a:t>m</a:t>
            </a:r>
            <a:r>
              <a:rPr lang="en-AU" dirty="0" smtClean="0"/>
              <a:t>m R&gt;25,000 spectrograph only) and Subaru (up to 10n/semester) on any of:</a:t>
            </a:r>
          </a:p>
          <a:p>
            <a:pPr lvl="1"/>
            <a:r>
              <a:rPr lang="en-AU" dirty="0" smtClean="0"/>
              <a:t>FMOS: 0.9–1.8 </a:t>
            </a:r>
            <a:r>
              <a:rPr lang="en-AU" dirty="0" smtClean="0">
                <a:latin typeface="Symbol" pitchFamily="18" charset="2"/>
              </a:rPr>
              <a:t>m</a:t>
            </a:r>
            <a:r>
              <a:rPr lang="en-AU" dirty="0" smtClean="0"/>
              <a:t>m spectrograph, 400 fibre positioner, 30' </a:t>
            </a:r>
            <a:r>
              <a:rPr lang="en-AU" dirty="0" err="1" smtClean="0"/>
              <a:t>FoV</a:t>
            </a:r>
            <a:r>
              <a:rPr lang="en-AU" dirty="0" smtClean="0"/>
              <a:t>.</a:t>
            </a:r>
          </a:p>
          <a:p>
            <a:pPr lvl="1"/>
            <a:r>
              <a:rPr lang="en-AU" dirty="0" err="1" smtClean="0"/>
              <a:t>Suprime</a:t>
            </a:r>
            <a:r>
              <a:rPr lang="en-AU" dirty="0" smtClean="0"/>
              <a:t>-Cam: optical CCD mosaic, 34' </a:t>
            </a:r>
            <a:r>
              <a:rPr lang="en-AU" dirty="0" smtClean="0">
                <a:sym typeface="Symbol"/>
              </a:rPr>
              <a:t></a:t>
            </a:r>
            <a:r>
              <a:rPr lang="en-AU" dirty="0" smtClean="0"/>
              <a:t> 27</a:t>
            </a:r>
            <a:r>
              <a:rPr lang="en-AU" dirty="0"/>
              <a:t> '</a:t>
            </a:r>
            <a:r>
              <a:rPr lang="en-AU" dirty="0" smtClean="0"/>
              <a:t> </a:t>
            </a:r>
            <a:r>
              <a:rPr lang="en-AU" dirty="0" err="1" smtClean="0"/>
              <a:t>FoV</a:t>
            </a:r>
            <a:r>
              <a:rPr lang="en-AU" dirty="0" smtClean="0"/>
              <a:t>.</a:t>
            </a:r>
          </a:p>
          <a:p>
            <a:pPr lvl="1"/>
            <a:r>
              <a:rPr lang="en-AU" dirty="0" smtClean="0"/>
              <a:t>MOIRCS: 0.9 – 2.5 mm imager, long-slit, and multi-object R=500–3000 spectrograph, 4' </a:t>
            </a:r>
            <a:r>
              <a:rPr lang="en-AU" dirty="0" smtClean="0">
                <a:sym typeface="Symbol"/>
              </a:rPr>
              <a:t></a:t>
            </a:r>
            <a:r>
              <a:rPr lang="en-AU" dirty="0" smtClean="0"/>
              <a:t> 7' </a:t>
            </a:r>
            <a:r>
              <a:rPr lang="en-AU" dirty="0" err="1" smtClean="0"/>
              <a:t>FoV</a:t>
            </a:r>
            <a:r>
              <a:rPr lang="en-AU" dirty="0" smtClean="0"/>
              <a:t>.</a:t>
            </a:r>
          </a:p>
          <a:p>
            <a:pPr lvl="1"/>
            <a:r>
              <a:rPr lang="en-AU" dirty="0" smtClean="0"/>
              <a:t>COMICS, HDS, IRCS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740108"/>
            <a:ext cx="2133600" cy="1677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4740108"/>
            <a:ext cx="1162916" cy="16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Time exchange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AAO and CTIO have agreed to swap 20 nights/year each on the AAT and Blanco 4 m telescopes from 2012B.</a:t>
            </a:r>
          </a:p>
          <a:p>
            <a:pPr lvl="1"/>
            <a:r>
              <a:rPr lang="en-AU" dirty="0" smtClean="0"/>
              <a:t>ISPI: 1–2.4 </a:t>
            </a:r>
            <a:r>
              <a:rPr lang="en-AU" dirty="0" smtClean="0">
                <a:latin typeface="Symbol" pitchFamily="18" charset="2"/>
              </a:rPr>
              <a:t>m</a:t>
            </a:r>
            <a:r>
              <a:rPr lang="en-AU" dirty="0" smtClean="0"/>
              <a:t>m imager, 10' </a:t>
            </a:r>
            <a:r>
              <a:rPr lang="en-AU" dirty="0" err="1" smtClean="0"/>
              <a:t>FoV</a:t>
            </a:r>
            <a:r>
              <a:rPr lang="en-AU" dirty="0" smtClean="0"/>
              <a:t>.</a:t>
            </a:r>
          </a:p>
          <a:p>
            <a:pPr lvl="1"/>
            <a:r>
              <a:rPr lang="en-AU" dirty="0" smtClean="0"/>
              <a:t>Hydra: 0.32–0.9 </a:t>
            </a:r>
            <a:r>
              <a:rPr lang="en-AU" dirty="0" smtClean="0">
                <a:latin typeface="Symbol" pitchFamily="18" charset="2"/>
              </a:rPr>
              <a:t>m</a:t>
            </a:r>
            <a:r>
              <a:rPr lang="en-AU" dirty="0" smtClean="0"/>
              <a:t>m R&lt;50,000 138 </a:t>
            </a:r>
            <a:r>
              <a:rPr lang="en-AU" dirty="0" smtClean="0">
                <a:sym typeface="Symbol"/>
              </a:rPr>
              <a:t></a:t>
            </a:r>
            <a:r>
              <a:rPr lang="en-AU" dirty="0" smtClean="0"/>
              <a:t> 2" multi-object fibre spectrograph, 40' </a:t>
            </a:r>
            <a:r>
              <a:rPr lang="en-AU" dirty="0" err="1" smtClean="0"/>
              <a:t>FoV</a:t>
            </a:r>
            <a:r>
              <a:rPr lang="en-AU" dirty="0" smtClean="0"/>
              <a:t>.</a:t>
            </a:r>
          </a:p>
          <a:p>
            <a:pPr lvl="1"/>
            <a:r>
              <a:rPr lang="en-AU" dirty="0" err="1" smtClean="0"/>
              <a:t>DECam</a:t>
            </a:r>
            <a:r>
              <a:rPr lang="en-AU" dirty="0" smtClean="0"/>
              <a:t>: 62 CCD (570 </a:t>
            </a:r>
            <a:r>
              <a:rPr lang="en-AU" dirty="0" err="1" smtClean="0"/>
              <a:t>Mpixel</a:t>
            </a:r>
            <a:r>
              <a:rPr lang="en-AU" dirty="0" smtClean="0"/>
              <a:t>) mosaic, </a:t>
            </a:r>
            <a:r>
              <a:rPr lang="en-AU" dirty="0" err="1" smtClean="0"/>
              <a:t>FoV</a:t>
            </a:r>
            <a:r>
              <a:rPr lang="en-AU" dirty="0" smtClean="0"/>
              <a:t> 2.2° (!)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4075968"/>
            <a:ext cx="2819400" cy="2348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4075968"/>
            <a:ext cx="3913723" cy="234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Meeting the Need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327188"/>
              </p:ext>
            </p:extLst>
          </p:nvPr>
        </p:nvGraphicFramePr>
        <p:xfrm>
          <a:off x="1143000" y="1143000"/>
          <a:ext cx="7766060" cy="5029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0800"/>
                <a:gridCol w="517526"/>
                <a:gridCol w="517526"/>
                <a:gridCol w="517526"/>
                <a:gridCol w="517526"/>
                <a:gridCol w="517526"/>
                <a:gridCol w="517526"/>
                <a:gridCol w="517526"/>
                <a:gridCol w="517526"/>
                <a:gridCol w="517526"/>
                <a:gridCol w="517526"/>
              </a:tblGrid>
              <a:tr h="10668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EMU</a:t>
                      </a:r>
                      <a:endParaRPr lang="en-A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WALLABY</a:t>
                      </a:r>
                      <a:endParaRPr lang="en-A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FLASH</a:t>
                      </a:r>
                      <a:endParaRPr lang="en-A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VAST</a:t>
                      </a:r>
                      <a:endParaRPr lang="en-A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GASKAP</a:t>
                      </a:r>
                      <a:endParaRPr lang="en-A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POSSUM</a:t>
                      </a:r>
                      <a:endParaRPr lang="en-A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CRAFT</a:t>
                      </a:r>
                      <a:endParaRPr lang="en-A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DINGO</a:t>
                      </a:r>
                      <a:endParaRPr lang="en-A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VLBI</a:t>
                      </a:r>
                      <a:endParaRPr lang="en-A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COAST</a:t>
                      </a:r>
                      <a:endParaRPr lang="en-AU" sz="1400" dirty="0"/>
                    </a:p>
                  </a:txBody>
                  <a:tcPr vert="vert270"/>
                </a:tc>
              </a:tr>
              <a:tr h="536575">
                <a:tc>
                  <a:txBody>
                    <a:bodyPr/>
                    <a:lstStyle/>
                    <a:p>
                      <a:r>
                        <a:rPr lang="en-AU" dirty="0" smtClean="0"/>
                        <a:t>2dF / Hydra / TAIPAN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</a:tr>
              <a:tr h="536575">
                <a:tc>
                  <a:txBody>
                    <a:bodyPr/>
                    <a:lstStyle/>
                    <a:p>
                      <a:r>
                        <a:rPr lang="en-AU" dirty="0" smtClean="0"/>
                        <a:t>KOALA / SAMI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</a:tr>
              <a:tr h="536575">
                <a:tc>
                  <a:txBody>
                    <a:bodyPr/>
                    <a:lstStyle/>
                    <a:p>
                      <a:r>
                        <a:rPr lang="en-AU" dirty="0" smtClean="0"/>
                        <a:t>HERMES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</a:tr>
              <a:tr h="536575">
                <a:tc>
                  <a:txBody>
                    <a:bodyPr/>
                    <a:lstStyle/>
                    <a:p>
                      <a:r>
                        <a:rPr lang="en-AU" dirty="0" smtClean="0"/>
                        <a:t>GMOS / IMACS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</a:tr>
              <a:tr h="536575">
                <a:tc>
                  <a:txBody>
                    <a:bodyPr/>
                    <a:lstStyle/>
                    <a:p>
                      <a:r>
                        <a:rPr lang="en-AU" dirty="0" smtClean="0"/>
                        <a:t>IRIS2 / F2 / 4Star / MMIRS / MOIRCS /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dirty="0" smtClean="0"/>
                        <a:t>ISPI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</a:tr>
              <a:tr h="536575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GeMS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</a:tr>
              <a:tr h="536575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Suprime</a:t>
                      </a:r>
                      <a:r>
                        <a:rPr lang="en-AU" dirty="0" smtClean="0"/>
                        <a:t>-Cam / </a:t>
                      </a:r>
                      <a:r>
                        <a:rPr lang="en-AU" dirty="0" err="1" smtClean="0"/>
                        <a:t>DECam</a:t>
                      </a:r>
                      <a:r>
                        <a:rPr lang="en-AU" dirty="0" smtClean="0"/>
                        <a:t> / </a:t>
                      </a:r>
                      <a:r>
                        <a:rPr lang="en-AU" dirty="0" err="1" smtClean="0"/>
                        <a:t>Megacam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ym typeface="Wingdings"/>
                        </a:rPr>
                        <a:t></a:t>
                      </a:r>
                      <a:endParaRPr lang="en-A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6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Radio – Optical synergies</a:t>
            </a:r>
          </a:p>
          <a:p>
            <a:pPr>
              <a:defRPr/>
            </a:pPr>
            <a:r>
              <a:rPr lang="en-AU" dirty="0" smtClean="0"/>
              <a:t>ATAC “open skies” access to</a:t>
            </a:r>
          </a:p>
          <a:p>
            <a:pPr lvl="1">
              <a:defRPr/>
            </a:pPr>
            <a:r>
              <a:rPr lang="en-AU" dirty="0" smtClean="0"/>
              <a:t>(UKST)</a:t>
            </a:r>
          </a:p>
          <a:p>
            <a:pPr lvl="1">
              <a:defRPr/>
            </a:pPr>
            <a:r>
              <a:rPr lang="en-AU" dirty="0" smtClean="0"/>
              <a:t>AAT</a:t>
            </a:r>
            <a:endParaRPr lang="en-AU" dirty="0"/>
          </a:p>
          <a:p>
            <a:pPr lvl="1">
              <a:defRPr/>
            </a:pPr>
            <a:r>
              <a:rPr lang="en-AU" dirty="0" smtClean="0"/>
              <a:t>Gemini</a:t>
            </a:r>
          </a:p>
          <a:p>
            <a:pPr lvl="1">
              <a:defRPr/>
            </a:pPr>
            <a:r>
              <a:rPr lang="en-AU" dirty="0" smtClean="0"/>
              <a:t>Magellan</a:t>
            </a:r>
          </a:p>
          <a:p>
            <a:pPr lvl="1">
              <a:defRPr/>
            </a:pPr>
            <a:r>
              <a:rPr lang="en-AU" dirty="0" smtClean="0"/>
              <a:t>Time exchange</a:t>
            </a:r>
          </a:p>
          <a:p>
            <a:pPr>
              <a:defRPr/>
            </a:pPr>
            <a:r>
              <a:rPr lang="en-AU" dirty="0" smtClean="0"/>
              <a:t>Complementing ASKAP Surveys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UKST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United Kingdom Schmidt Telescope</a:t>
            </a:r>
          </a:p>
          <a:p>
            <a:r>
              <a:rPr lang="en-AU" dirty="0" smtClean="0"/>
              <a:t>1.2m aperture, &gt;6° </a:t>
            </a:r>
            <a:r>
              <a:rPr lang="en-AU" dirty="0" err="1" smtClean="0"/>
              <a:t>FoV</a:t>
            </a:r>
            <a:r>
              <a:rPr lang="en-AU" dirty="0" smtClean="0"/>
              <a:t>.</a:t>
            </a:r>
          </a:p>
          <a:p>
            <a:r>
              <a:rPr lang="en-AU" dirty="0" smtClean="0"/>
              <a:t>1973 – 2005: photographic surveys</a:t>
            </a:r>
          </a:p>
          <a:p>
            <a:r>
              <a:rPr lang="en-AU" dirty="0" smtClean="0"/>
              <a:t>2001 – 2012: 6dF multi-object                             spectroscopy (6dFGS, RAVE)</a:t>
            </a:r>
          </a:p>
          <a:p>
            <a:r>
              <a:rPr lang="en-AU" dirty="0" smtClean="0"/>
              <a:t>“User pays” operation</a:t>
            </a:r>
          </a:p>
          <a:p>
            <a:r>
              <a:rPr lang="en-AU" dirty="0" smtClean="0"/>
              <a:t>TAIPAN: spectroscopic survey of ~500,000 galaxies to </a:t>
            </a:r>
            <a:r>
              <a:rPr lang="en-AU" i="1" dirty="0" smtClean="0"/>
              <a:t>r </a:t>
            </a:r>
            <a:r>
              <a:rPr lang="en-AU" dirty="0" smtClean="0"/>
              <a:t>&lt;17.5 (cf. SDSS) via refurbished/replacement positioner &amp; spectrograph.</a:t>
            </a:r>
          </a:p>
          <a:p>
            <a:r>
              <a:rPr lang="en-AU" dirty="0" smtClean="0"/>
              <a:t>Excellent complement to WALLABY and EMU.</a:t>
            </a:r>
          </a:p>
          <a:p>
            <a:r>
              <a:rPr lang="en-AU" dirty="0" smtClean="0"/>
              <a:t>Collaborators/benefactors welcome! Contact Andrew Hopkins (</a:t>
            </a:r>
            <a:r>
              <a:rPr lang="en-AU" dirty="0" smtClean="0">
                <a:solidFill>
                  <a:srgbClr val="FF0000"/>
                </a:solidFill>
              </a:rPr>
              <a:t>ahopkins@aao.gov.au</a:t>
            </a:r>
            <a:r>
              <a:rPr lang="en-AU" dirty="0" smtClean="0"/>
              <a:t>). 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115" y="1828800"/>
            <a:ext cx="2851796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82" y="1752600"/>
            <a:ext cx="296600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Anglo-Australian Telescope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3.9m aperture, commissioned 1975.</a:t>
            </a:r>
          </a:p>
          <a:p>
            <a:r>
              <a:rPr lang="en-AU" dirty="0" smtClean="0"/>
              <a:t>UCLES/UHRF R&gt;40,000 optical spectrographs.</a:t>
            </a:r>
          </a:p>
          <a:p>
            <a:r>
              <a:rPr lang="en-AU" dirty="0" smtClean="0"/>
              <a:t>IRIS2 1–2.5 </a:t>
            </a:r>
            <a:r>
              <a:rPr lang="en-AU" dirty="0" smtClean="0">
                <a:latin typeface="Symbol" pitchFamily="18" charset="2"/>
              </a:rPr>
              <a:t>m</a:t>
            </a:r>
            <a:r>
              <a:rPr lang="en-AU" dirty="0" smtClean="0"/>
              <a:t>m imager, R~2400 long-slit &amp; multi-object spectrograph, 7'.7 </a:t>
            </a:r>
            <a:r>
              <a:rPr lang="en-AU" dirty="0" err="1" smtClean="0"/>
              <a:t>FoV</a:t>
            </a:r>
            <a:r>
              <a:rPr lang="en-AU" dirty="0" smtClean="0"/>
              <a:t>.</a:t>
            </a:r>
          </a:p>
          <a:p>
            <a:r>
              <a:rPr lang="en-AU" dirty="0" smtClean="0"/>
              <a:t>GNOSIS OH-suppression fibre-feed for IRIS2.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81400"/>
            <a:ext cx="5949950" cy="2493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52825"/>
            <a:ext cx="784594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AAOmega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</a:t>
            </a:r>
            <a:r>
              <a:rPr lang="en-AU" dirty="0" smtClean="0"/>
              <a:t>ual-beam spectrograph, R=1300–8000, VPH gratings.</a:t>
            </a:r>
          </a:p>
          <a:p>
            <a:r>
              <a:rPr lang="en-AU" dirty="0" smtClean="0"/>
              <a:t>2dF robotic fibre positioner places 392 2" fibres within a 2° </a:t>
            </a:r>
            <a:r>
              <a:rPr lang="en-AU" dirty="0" err="1" smtClean="0"/>
              <a:t>FoV</a:t>
            </a:r>
            <a:r>
              <a:rPr lang="en-AU" dirty="0"/>
              <a:t> </a:t>
            </a:r>
            <a:r>
              <a:rPr lang="en-AU" dirty="0" smtClean="0"/>
              <a:t>(2dFGRS, 2QZ, </a:t>
            </a:r>
            <a:r>
              <a:rPr lang="en-AU" dirty="0" err="1" smtClean="0"/>
              <a:t>WiggleZ</a:t>
            </a:r>
            <a:r>
              <a:rPr lang="en-AU" dirty="0" smtClean="0"/>
              <a:t>, GAMA).</a:t>
            </a:r>
          </a:p>
          <a:p>
            <a:r>
              <a:rPr lang="en-AU" dirty="0" smtClean="0"/>
              <a:t>SPIRAL Integral Field Unit </a:t>
            </a:r>
            <a:r>
              <a:rPr lang="en-AU" dirty="0" err="1" smtClean="0"/>
              <a:t>lenslet</a:t>
            </a:r>
            <a:r>
              <a:rPr lang="en-AU" dirty="0" smtClean="0"/>
              <a:t> array covers </a:t>
            </a:r>
            <a:r>
              <a:rPr lang="en-AU" dirty="0" err="1" smtClean="0"/>
              <a:t>FoV</a:t>
            </a:r>
            <a:r>
              <a:rPr lang="en-AU" dirty="0" smtClean="0"/>
              <a:t> 22.4" </a:t>
            </a:r>
            <a:r>
              <a:rPr lang="en-AU" dirty="0" smtClean="0">
                <a:sym typeface="Symbol"/>
              </a:rPr>
              <a:t></a:t>
            </a:r>
            <a:r>
              <a:rPr lang="en-AU" dirty="0" smtClean="0"/>
              <a:t> 11.2" at 0.7" per </a:t>
            </a:r>
            <a:r>
              <a:rPr lang="en-AU" dirty="0" err="1" smtClean="0"/>
              <a:t>lenslet</a:t>
            </a:r>
            <a:r>
              <a:rPr lang="en-AU" dirty="0" smtClean="0"/>
              <a:t>.</a:t>
            </a:r>
          </a:p>
          <a:p>
            <a:r>
              <a:rPr lang="en-AU" dirty="0" smtClean="0"/>
              <a:t>KOALA (2012/13) will double the SPIRAL </a:t>
            </a:r>
            <a:r>
              <a:rPr lang="en-AU" dirty="0" err="1" smtClean="0"/>
              <a:t>FoV</a:t>
            </a:r>
            <a:r>
              <a:rPr lang="en-AU" dirty="0" smtClean="0"/>
              <a:t>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962400"/>
            <a:ext cx="3505200" cy="2336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990975"/>
            <a:ext cx="3429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3910013"/>
            <a:ext cx="3448670" cy="236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4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SAMI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Sydney-AAO Multi-object IFS</a:t>
            </a:r>
          </a:p>
          <a:p>
            <a:r>
              <a:rPr lang="en-AU" dirty="0" smtClean="0"/>
              <a:t>13 “</a:t>
            </a:r>
            <a:r>
              <a:rPr lang="en-AU" dirty="0" err="1" smtClean="0"/>
              <a:t>hexabundles</a:t>
            </a:r>
            <a:r>
              <a:rPr lang="en-AU" dirty="0" smtClean="0"/>
              <a:t>” of 61 lightly-fused fibres covering 14" at 1.6" per fibre, manually plugged into pre-drilled plates covering 1° </a:t>
            </a:r>
            <a:r>
              <a:rPr lang="en-AU" dirty="0" err="1" smtClean="0"/>
              <a:t>FoV</a:t>
            </a:r>
            <a:r>
              <a:rPr lang="en-AU" dirty="0" smtClean="0"/>
              <a:t>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124200"/>
            <a:ext cx="2709863" cy="3034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56173"/>
            <a:ext cx="3361498" cy="2570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66999"/>
            <a:ext cx="3513898" cy="371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HERMES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R=28,000 in 4 channels </a:t>
            </a:r>
            <a:r>
              <a:rPr lang="en-AU" dirty="0" err="1" smtClean="0"/>
              <a:t>centered</a:t>
            </a:r>
            <a:r>
              <a:rPr lang="en-AU" dirty="0" smtClean="0"/>
              <a:t> on 478, 577, 661, and 774 nm; fed by 2dF.</a:t>
            </a:r>
          </a:p>
          <a:p>
            <a:r>
              <a:rPr lang="en-AU" dirty="0" smtClean="0"/>
              <a:t>S/N = 100 in 1 </a:t>
            </a:r>
            <a:r>
              <a:rPr lang="en-AU" dirty="0" err="1" smtClean="0"/>
              <a:t>hr</a:t>
            </a:r>
            <a:r>
              <a:rPr lang="en-AU" dirty="0" smtClean="0"/>
              <a:t> for </a:t>
            </a:r>
            <a:r>
              <a:rPr lang="en-AU" i="1" dirty="0" smtClean="0"/>
              <a:t>V</a:t>
            </a:r>
            <a:r>
              <a:rPr lang="en-AU" dirty="0" smtClean="0"/>
              <a:t>=14.</a:t>
            </a:r>
          </a:p>
          <a:p>
            <a:r>
              <a:rPr lang="en-AU" dirty="0" smtClean="0"/>
              <a:t>“Galactic Archaeology”: chemical tagging to reconstruct assembly history of Milky Way.</a:t>
            </a:r>
          </a:p>
          <a:p>
            <a:r>
              <a:rPr lang="en-AU" dirty="0" smtClean="0"/>
              <a:t>Optics fabricated by                                                         </a:t>
            </a:r>
            <a:r>
              <a:rPr lang="en-AU" dirty="0" err="1" smtClean="0"/>
              <a:t>KiwiStar</a:t>
            </a:r>
            <a:r>
              <a:rPr lang="en-AU" dirty="0" smtClean="0"/>
              <a:t> Optics.</a:t>
            </a:r>
          </a:p>
          <a:p>
            <a:r>
              <a:rPr lang="en-AU" dirty="0" smtClean="0"/>
              <a:t>Commissioning early-2013.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48974"/>
            <a:ext cx="3823756" cy="28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0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Gemini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2 </a:t>
            </a:r>
            <a:r>
              <a:rPr lang="en-AU" dirty="0" smtClean="0">
                <a:sym typeface="Symbol"/>
              </a:rPr>
              <a:t></a:t>
            </a:r>
            <a:r>
              <a:rPr lang="en-AU" dirty="0" smtClean="0"/>
              <a:t> 8.1 m diameter infrared-optimised telescopes on Cerro </a:t>
            </a:r>
            <a:r>
              <a:rPr lang="en-AU" dirty="0" err="1" smtClean="0"/>
              <a:t>Pachon</a:t>
            </a:r>
            <a:r>
              <a:rPr lang="en-AU" dirty="0" smtClean="0"/>
              <a:t> (Chile) and Mauna Kea (Hawaii).</a:t>
            </a:r>
          </a:p>
          <a:p>
            <a:r>
              <a:rPr lang="en-AU" dirty="0" err="1" smtClean="0"/>
              <a:t>Cassegrain</a:t>
            </a:r>
            <a:r>
              <a:rPr lang="en-AU" dirty="0" smtClean="0"/>
              <a:t> foci only.</a:t>
            </a:r>
          </a:p>
          <a:p>
            <a:r>
              <a:rPr lang="en-AU" dirty="0" smtClean="0"/>
              <a:t>~90% queue-scheduled observing, ~25% </a:t>
            </a:r>
            <a:r>
              <a:rPr lang="en-AU" dirty="0" err="1" smtClean="0"/>
              <a:t>ToO</a:t>
            </a:r>
            <a:r>
              <a:rPr lang="en-AU" dirty="0" smtClean="0"/>
              <a:t>.</a:t>
            </a:r>
          </a:p>
          <a:p>
            <a:r>
              <a:rPr lang="en-AU" dirty="0" smtClean="0"/>
              <a:t>Australia has 6.2% share in partnership with USA, UK (till end 2012), Canada, Argentina, Brazil, and Chile.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86200"/>
            <a:ext cx="2413000" cy="241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387" y="4025900"/>
            <a:ext cx="480540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Gemini North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350" y="1343025"/>
            <a:ext cx="7537450" cy="4918075"/>
          </a:xfrm>
        </p:spPr>
        <p:txBody>
          <a:bodyPr/>
          <a:lstStyle/>
          <a:p>
            <a:r>
              <a:rPr lang="en-AU" dirty="0" smtClean="0"/>
              <a:t>Reaches Dec </a:t>
            </a:r>
            <a:r>
              <a:rPr lang="en-AU" dirty="0" smtClean="0">
                <a:sym typeface="Symbol"/>
              </a:rPr>
              <a:t></a:t>
            </a:r>
            <a:r>
              <a:rPr lang="en-AU" dirty="0" smtClean="0"/>
              <a:t>37</a:t>
            </a:r>
            <a:r>
              <a:rPr lang="en-AU" dirty="0" smtClean="0">
                <a:sym typeface="Symbol"/>
              </a:rPr>
              <a:t>°</a:t>
            </a:r>
            <a:r>
              <a:rPr lang="en-AU" dirty="0" smtClean="0"/>
              <a:t>.</a:t>
            </a:r>
          </a:p>
          <a:p>
            <a:r>
              <a:rPr lang="en-AU" dirty="0" smtClean="0"/>
              <a:t>GMOS: 0.36–0.94 </a:t>
            </a:r>
            <a:r>
              <a:rPr lang="en-AU" dirty="0" smtClean="0">
                <a:latin typeface="Symbol" pitchFamily="18" charset="2"/>
              </a:rPr>
              <a:t>m</a:t>
            </a:r>
            <a:r>
              <a:rPr lang="en-AU" dirty="0" smtClean="0"/>
              <a:t>m 5'.5 </a:t>
            </a:r>
            <a:r>
              <a:rPr lang="en-AU" dirty="0" err="1" smtClean="0"/>
              <a:t>FoV</a:t>
            </a:r>
            <a:r>
              <a:rPr lang="en-AU" dirty="0" smtClean="0"/>
              <a:t> imager, long-slit, multi-object, and IFU (5" </a:t>
            </a:r>
            <a:r>
              <a:rPr lang="en-AU" dirty="0" smtClean="0">
                <a:sym typeface="Symbol"/>
              </a:rPr>
              <a:t></a:t>
            </a:r>
            <a:r>
              <a:rPr lang="en-AU" dirty="0" smtClean="0"/>
              <a:t> 7") spectrograph.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667000"/>
            <a:ext cx="5486400" cy="37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O_master">
  <a:themeElements>
    <a:clrScheme name="">
      <a:dk1>
        <a:srgbClr val="000000"/>
      </a:dk1>
      <a:lt1>
        <a:srgbClr val="FFFFFF"/>
      </a:lt1>
      <a:dk2>
        <a:srgbClr val="002186"/>
      </a:dk2>
      <a:lt2>
        <a:srgbClr val="8CF4EA"/>
      </a:lt2>
      <a:accent1>
        <a:srgbClr val="00B7A5"/>
      </a:accent1>
      <a:accent2>
        <a:srgbClr val="D49FFF"/>
      </a:accent2>
      <a:accent3>
        <a:srgbClr val="AAABC3"/>
      </a:accent3>
      <a:accent4>
        <a:srgbClr val="DADADA"/>
      </a:accent4>
      <a:accent5>
        <a:srgbClr val="AAD8CF"/>
      </a:accent5>
      <a:accent6>
        <a:srgbClr val="C090E7"/>
      </a:accent6>
      <a:hlink>
        <a:srgbClr val="7B00E4"/>
      </a:hlink>
      <a:folHlink>
        <a:srgbClr val="618FFD"/>
      </a:folHlink>
    </a:clrScheme>
    <a:fontScheme name="AAO_mas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AO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O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O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O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O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O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O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N:\sdr\Powerpoint\AAO_master.pot</Template>
  <TotalTime>13453</TotalTime>
  <Words>1054</Words>
  <Application>Microsoft Office PowerPoint</Application>
  <PresentationFormat>On-screen Show (4:3)</PresentationFormat>
  <Paragraphs>161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Monotype Sorts</vt:lpstr>
      <vt:lpstr>Arial</vt:lpstr>
      <vt:lpstr>Symbol</vt:lpstr>
      <vt:lpstr>Times New Roman</vt:lpstr>
      <vt:lpstr>Wingdings</vt:lpstr>
      <vt:lpstr>AAO_master</vt:lpstr>
      <vt:lpstr>Wide-Field Science Capabilities at the AAO</vt:lpstr>
      <vt:lpstr>Outline</vt:lpstr>
      <vt:lpstr>UKST</vt:lpstr>
      <vt:lpstr>Anglo-Australian Telescope</vt:lpstr>
      <vt:lpstr>AAOmega</vt:lpstr>
      <vt:lpstr>SAMI</vt:lpstr>
      <vt:lpstr>HERMES</vt:lpstr>
      <vt:lpstr>Gemini</vt:lpstr>
      <vt:lpstr>Gemini North</vt:lpstr>
      <vt:lpstr>Gemini North</vt:lpstr>
      <vt:lpstr>Gemini North</vt:lpstr>
      <vt:lpstr>Gemini South</vt:lpstr>
      <vt:lpstr>Gemini South</vt:lpstr>
      <vt:lpstr>GeMS in action</vt:lpstr>
      <vt:lpstr>Magellan</vt:lpstr>
      <vt:lpstr>Time exchange</vt:lpstr>
      <vt:lpstr>Time exchange</vt:lpstr>
      <vt:lpstr>Meeting the Need</vt:lpstr>
    </vt:vector>
  </TitlesOfParts>
  <Company>AAO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Progenitors</dc:title>
  <dc:creator>AAO</dc:creator>
  <cp:lastModifiedBy>Sang Lee</cp:lastModifiedBy>
  <cp:revision>232</cp:revision>
  <cp:lastPrinted>2000-03-15T01:17:12Z</cp:lastPrinted>
  <dcterms:created xsi:type="dcterms:W3CDTF">2000-03-07T03:11:35Z</dcterms:created>
  <dcterms:modified xsi:type="dcterms:W3CDTF">2016-07-26T02:36:54Z</dcterms:modified>
</cp:coreProperties>
</file>