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50" r:id="rId2"/>
    <p:sldMasterId id="2147483651" r:id="rId3"/>
    <p:sldMasterId id="2147484137" r:id="rId4"/>
  </p:sldMasterIdLst>
  <p:notesMasterIdLst>
    <p:notesMasterId r:id="rId16"/>
  </p:notesMasterIdLst>
  <p:handoutMasterIdLst>
    <p:handoutMasterId r:id="rId17"/>
  </p:handoutMasterIdLst>
  <p:sldIdLst>
    <p:sldId id="694" r:id="rId5"/>
    <p:sldId id="706" r:id="rId6"/>
    <p:sldId id="710" r:id="rId7"/>
    <p:sldId id="711" r:id="rId8"/>
    <p:sldId id="708" r:id="rId9"/>
    <p:sldId id="704" r:id="rId10"/>
    <p:sldId id="714" r:id="rId11"/>
    <p:sldId id="703" r:id="rId12"/>
    <p:sldId id="709" r:id="rId13"/>
    <p:sldId id="713" r:id="rId14"/>
    <p:sldId id="707" r:id="rId15"/>
  </p:sldIdLst>
  <p:sldSz cx="9144000" cy="6858000" type="screen4x3"/>
  <p:notesSz cx="7315200" cy="9601200"/>
  <p:custDataLst>
    <p:tags r:id="rId1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33"/>
    <a:srgbClr val="1C1C1C"/>
    <a:srgbClr val="DDDDDD"/>
    <a:srgbClr val="00FFFF"/>
    <a:srgbClr val="99FF99"/>
    <a:srgbClr val="99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8" autoAdjust="0"/>
    <p:restoredTop sz="86438" autoAdjust="0"/>
  </p:normalViewPr>
  <p:slideViewPr>
    <p:cSldViewPr snapToGrid="0">
      <p:cViewPr varScale="1">
        <p:scale>
          <a:sx n="112" d="100"/>
          <a:sy n="112" d="100"/>
        </p:scale>
        <p:origin x="9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638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2C415-B01D-9B43-999D-D70216E7B86E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94973-1E72-0E4A-ACFF-0639C60F0391}">
      <dgm:prSet phldrT="[Text]"/>
      <dgm:spPr/>
      <dgm:t>
        <a:bodyPr/>
        <a:lstStyle/>
        <a:p>
          <a:r>
            <a:rPr lang="en-US" dirty="0" smtClean="0"/>
            <a:t>draw power spectrum realization</a:t>
          </a:r>
          <a:endParaRPr lang="en-US" dirty="0"/>
        </a:p>
      </dgm:t>
    </dgm:pt>
    <dgm:pt modelId="{2962807C-D2A4-8343-A6E8-46F96BA14600}" type="parTrans" cxnId="{09A2CBFE-12E0-C942-A2C6-1336188EE02D}">
      <dgm:prSet/>
      <dgm:spPr/>
      <dgm:t>
        <a:bodyPr/>
        <a:lstStyle/>
        <a:p>
          <a:endParaRPr lang="en-US"/>
        </a:p>
      </dgm:t>
    </dgm:pt>
    <dgm:pt modelId="{C1FEA7DA-C61E-E542-9C0E-E64DF35BA303}" type="sibTrans" cxnId="{09A2CBFE-12E0-C942-A2C6-1336188EE02D}">
      <dgm:prSet/>
      <dgm:spPr/>
      <dgm:t>
        <a:bodyPr/>
        <a:lstStyle/>
        <a:p>
          <a:endParaRPr lang="en-US"/>
        </a:p>
      </dgm:t>
    </dgm:pt>
    <dgm:pt modelId="{3F56FA9F-0710-304D-A0C1-B0EE72DAE0D8}">
      <dgm:prSet phldrT="[Text]"/>
      <dgm:spPr/>
      <dgm:t>
        <a:bodyPr/>
        <a:lstStyle/>
        <a:p>
          <a:r>
            <a:rPr lang="en-US" dirty="0" smtClean="0"/>
            <a:t>construct Wiener-filtered map</a:t>
          </a:r>
          <a:endParaRPr lang="en-US" dirty="0"/>
        </a:p>
      </dgm:t>
    </dgm:pt>
    <dgm:pt modelId="{1050852D-B6A9-2E41-AE0E-78756BF8A5F6}" type="parTrans" cxnId="{1DB2E6EF-DAED-A344-B734-4A1C5E4CA6E8}">
      <dgm:prSet/>
      <dgm:spPr/>
      <dgm:t>
        <a:bodyPr/>
        <a:lstStyle/>
        <a:p>
          <a:endParaRPr lang="en-US"/>
        </a:p>
      </dgm:t>
    </dgm:pt>
    <dgm:pt modelId="{5AE65917-8E33-5343-8DDE-7885AAC694AC}" type="sibTrans" cxnId="{1DB2E6EF-DAED-A344-B734-4A1C5E4CA6E8}">
      <dgm:prSet/>
      <dgm:spPr/>
      <dgm:t>
        <a:bodyPr/>
        <a:lstStyle/>
        <a:p>
          <a:endParaRPr lang="en-US"/>
        </a:p>
      </dgm:t>
    </dgm:pt>
    <dgm:pt modelId="{1A389639-E8CF-8644-BFB5-F590BAA68415}">
      <dgm:prSet phldrT="[Text]"/>
      <dgm:spPr/>
      <dgm:t>
        <a:bodyPr/>
        <a:lstStyle/>
        <a:p>
          <a:r>
            <a:rPr lang="en-US" dirty="0" smtClean="0"/>
            <a:t>extract variance</a:t>
          </a:r>
          <a:endParaRPr lang="en-US" dirty="0"/>
        </a:p>
      </dgm:t>
    </dgm:pt>
    <dgm:pt modelId="{6E168949-418B-1C4D-81E7-D4F70058EB40}" type="parTrans" cxnId="{0106F4B7-A6B9-894A-86BB-95AA4BAE4F35}">
      <dgm:prSet/>
      <dgm:spPr/>
      <dgm:t>
        <a:bodyPr/>
        <a:lstStyle/>
        <a:p>
          <a:endParaRPr lang="en-US"/>
        </a:p>
      </dgm:t>
    </dgm:pt>
    <dgm:pt modelId="{FB2F7BA9-1C13-9343-A1BA-AC320DBCC109}" type="sibTrans" cxnId="{0106F4B7-A6B9-894A-86BB-95AA4BAE4F35}">
      <dgm:prSet/>
      <dgm:spPr/>
      <dgm:t>
        <a:bodyPr/>
        <a:lstStyle/>
        <a:p>
          <a:endParaRPr lang="en-US"/>
        </a:p>
      </dgm:t>
    </dgm:pt>
    <dgm:pt modelId="{FC97BC21-A47F-7544-AF76-720D30E5E873}">
      <dgm:prSet phldrT="[Text]"/>
      <dgm:spPr/>
      <dgm:t>
        <a:bodyPr/>
        <a:lstStyle/>
        <a:p>
          <a:r>
            <a:rPr lang="en-US" dirty="0" smtClean="0"/>
            <a:t>add fluctuations consistent with noise and spectrum</a:t>
          </a:r>
          <a:endParaRPr lang="en-US" dirty="0"/>
        </a:p>
      </dgm:t>
    </dgm:pt>
    <dgm:pt modelId="{88DA2C09-BD69-934C-B426-27C8351987C1}" type="parTrans" cxnId="{72536AC7-E445-F04E-A3DC-4296F0FE90C7}">
      <dgm:prSet/>
      <dgm:spPr/>
      <dgm:t>
        <a:bodyPr/>
        <a:lstStyle/>
        <a:p>
          <a:endParaRPr lang="en-US"/>
        </a:p>
      </dgm:t>
    </dgm:pt>
    <dgm:pt modelId="{AAC03706-13B2-BF43-82DD-352767B3CF2D}" type="sibTrans" cxnId="{72536AC7-E445-F04E-A3DC-4296F0FE90C7}">
      <dgm:prSet/>
      <dgm:spPr/>
      <dgm:t>
        <a:bodyPr/>
        <a:lstStyle/>
        <a:p>
          <a:endParaRPr lang="en-US"/>
        </a:p>
      </dgm:t>
    </dgm:pt>
    <dgm:pt modelId="{062B980B-CEED-5C41-BB07-D6860A62D891}" type="pres">
      <dgm:prSet presAssocID="{1742C415-B01D-9B43-999D-D70216E7B8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FA0983-DDFB-AB4C-BE55-28A8AE203AA4}" type="pres">
      <dgm:prSet presAssocID="{1A389639-E8CF-8644-BFB5-F590BAA68415}" presName="dummy" presStyleCnt="0"/>
      <dgm:spPr/>
    </dgm:pt>
    <dgm:pt modelId="{50CE3C50-FAA6-1142-B550-091F12E900DC}" type="pres">
      <dgm:prSet presAssocID="{1A389639-E8CF-8644-BFB5-F590BAA68415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87F4F-1FF2-3047-A81E-B486BF891026}" type="pres">
      <dgm:prSet presAssocID="{FB2F7BA9-1C13-9343-A1BA-AC320DBCC109}" presName="sibTrans" presStyleLbl="node1" presStyleIdx="0" presStyleCnt="4"/>
      <dgm:spPr/>
      <dgm:t>
        <a:bodyPr/>
        <a:lstStyle/>
        <a:p>
          <a:endParaRPr lang="en-US"/>
        </a:p>
      </dgm:t>
    </dgm:pt>
    <dgm:pt modelId="{C36C5C3F-4AF6-3847-B709-24703B0124B4}" type="pres">
      <dgm:prSet presAssocID="{62194973-1E72-0E4A-ACFF-0639C60F0391}" presName="dummy" presStyleCnt="0"/>
      <dgm:spPr/>
    </dgm:pt>
    <dgm:pt modelId="{0A8F5681-C3AC-344B-8FF3-A27B90DFB9F1}" type="pres">
      <dgm:prSet presAssocID="{62194973-1E72-0E4A-ACFF-0639C60F0391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D1699-64BE-C044-9E3B-1099C883B463}" type="pres">
      <dgm:prSet presAssocID="{C1FEA7DA-C61E-E542-9C0E-E64DF35BA303}" presName="sibTrans" presStyleLbl="node1" presStyleIdx="1" presStyleCnt="4"/>
      <dgm:spPr/>
      <dgm:t>
        <a:bodyPr/>
        <a:lstStyle/>
        <a:p>
          <a:endParaRPr lang="en-US"/>
        </a:p>
      </dgm:t>
    </dgm:pt>
    <dgm:pt modelId="{B89E673F-56CB-EC4E-A67F-4FD06E0B87AA}" type="pres">
      <dgm:prSet presAssocID="{3F56FA9F-0710-304D-A0C1-B0EE72DAE0D8}" presName="dummy" presStyleCnt="0"/>
      <dgm:spPr/>
    </dgm:pt>
    <dgm:pt modelId="{37E46C5D-5558-F341-ACB1-6F1A4EF798EF}" type="pres">
      <dgm:prSet presAssocID="{3F56FA9F-0710-304D-A0C1-B0EE72DAE0D8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C0F6E-14D6-F949-87A9-8C400F55CC3D}" type="pres">
      <dgm:prSet presAssocID="{5AE65917-8E33-5343-8DDE-7885AAC694AC}" presName="sibTrans" presStyleLbl="node1" presStyleIdx="2" presStyleCnt="4"/>
      <dgm:spPr/>
      <dgm:t>
        <a:bodyPr/>
        <a:lstStyle/>
        <a:p>
          <a:endParaRPr lang="en-US"/>
        </a:p>
      </dgm:t>
    </dgm:pt>
    <dgm:pt modelId="{ED670E83-ED9E-3D48-A09A-7FAD5B014158}" type="pres">
      <dgm:prSet presAssocID="{FC97BC21-A47F-7544-AF76-720D30E5E873}" presName="dummy" presStyleCnt="0"/>
      <dgm:spPr/>
    </dgm:pt>
    <dgm:pt modelId="{BDF8B4FC-27C8-484A-A20C-61AF4F256863}" type="pres">
      <dgm:prSet presAssocID="{FC97BC21-A47F-7544-AF76-720D30E5E87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936A8-8987-7240-A0D2-7F15F5B58CC5}" type="pres">
      <dgm:prSet presAssocID="{AAC03706-13B2-BF43-82DD-352767B3CF2D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DB2E6EF-DAED-A344-B734-4A1C5E4CA6E8}" srcId="{1742C415-B01D-9B43-999D-D70216E7B86E}" destId="{3F56FA9F-0710-304D-A0C1-B0EE72DAE0D8}" srcOrd="2" destOrd="0" parTransId="{1050852D-B6A9-2E41-AE0E-78756BF8A5F6}" sibTransId="{5AE65917-8E33-5343-8DDE-7885AAC694AC}"/>
    <dgm:cxn modelId="{BEE5AF90-1271-7641-9B2F-26DBA4F45157}" type="presOf" srcId="{3F56FA9F-0710-304D-A0C1-B0EE72DAE0D8}" destId="{37E46C5D-5558-F341-ACB1-6F1A4EF798EF}" srcOrd="0" destOrd="0" presId="urn:microsoft.com/office/officeart/2005/8/layout/cycle1"/>
    <dgm:cxn modelId="{72536AC7-E445-F04E-A3DC-4296F0FE90C7}" srcId="{1742C415-B01D-9B43-999D-D70216E7B86E}" destId="{FC97BC21-A47F-7544-AF76-720D30E5E873}" srcOrd="3" destOrd="0" parTransId="{88DA2C09-BD69-934C-B426-27C8351987C1}" sibTransId="{AAC03706-13B2-BF43-82DD-352767B3CF2D}"/>
    <dgm:cxn modelId="{96C5A99F-49BF-9340-B7B2-409F64AFB7D4}" type="presOf" srcId="{AAC03706-13B2-BF43-82DD-352767B3CF2D}" destId="{ABA936A8-8987-7240-A0D2-7F15F5B58CC5}" srcOrd="0" destOrd="0" presId="urn:microsoft.com/office/officeart/2005/8/layout/cycle1"/>
    <dgm:cxn modelId="{0106F4B7-A6B9-894A-86BB-95AA4BAE4F35}" srcId="{1742C415-B01D-9B43-999D-D70216E7B86E}" destId="{1A389639-E8CF-8644-BFB5-F590BAA68415}" srcOrd="0" destOrd="0" parTransId="{6E168949-418B-1C4D-81E7-D4F70058EB40}" sibTransId="{FB2F7BA9-1C13-9343-A1BA-AC320DBCC109}"/>
    <dgm:cxn modelId="{A20C721B-8863-1F4C-BDE0-2178C0FAC0EF}" type="presOf" srcId="{FB2F7BA9-1C13-9343-A1BA-AC320DBCC109}" destId="{C4387F4F-1FF2-3047-A81E-B486BF891026}" srcOrd="0" destOrd="0" presId="urn:microsoft.com/office/officeart/2005/8/layout/cycle1"/>
    <dgm:cxn modelId="{FE40DEAB-DCCD-7C4F-8CF0-98C26D870405}" type="presOf" srcId="{FC97BC21-A47F-7544-AF76-720D30E5E873}" destId="{BDF8B4FC-27C8-484A-A20C-61AF4F256863}" srcOrd="0" destOrd="0" presId="urn:microsoft.com/office/officeart/2005/8/layout/cycle1"/>
    <dgm:cxn modelId="{39C7831A-1372-A941-806E-F8A8772DAB0B}" type="presOf" srcId="{C1FEA7DA-C61E-E542-9C0E-E64DF35BA303}" destId="{A71D1699-64BE-C044-9E3B-1099C883B463}" srcOrd="0" destOrd="0" presId="urn:microsoft.com/office/officeart/2005/8/layout/cycle1"/>
    <dgm:cxn modelId="{CD35E08A-FF1A-FF4F-9E9B-A6DA6192BA98}" type="presOf" srcId="{1A389639-E8CF-8644-BFB5-F590BAA68415}" destId="{50CE3C50-FAA6-1142-B550-091F12E900DC}" srcOrd="0" destOrd="0" presId="urn:microsoft.com/office/officeart/2005/8/layout/cycle1"/>
    <dgm:cxn modelId="{6ACC3857-6693-E24C-9130-C59397AD83D1}" type="presOf" srcId="{5AE65917-8E33-5343-8DDE-7885AAC694AC}" destId="{53EC0F6E-14D6-F949-87A9-8C400F55CC3D}" srcOrd="0" destOrd="0" presId="urn:microsoft.com/office/officeart/2005/8/layout/cycle1"/>
    <dgm:cxn modelId="{1073766D-F314-DD4D-8916-CE1B8887ADC1}" type="presOf" srcId="{1742C415-B01D-9B43-999D-D70216E7B86E}" destId="{062B980B-CEED-5C41-BB07-D6860A62D891}" srcOrd="0" destOrd="0" presId="urn:microsoft.com/office/officeart/2005/8/layout/cycle1"/>
    <dgm:cxn modelId="{0A961677-4981-4747-838E-C9F2912F19A0}" type="presOf" srcId="{62194973-1E72-0E4A-ACFF-0639C60F0391}" destId="{0A8F5681-C3AC-344B-8FF3-A27B90DFB9F1}" srcOrd="0" destOrd="0" presId="urn:microsoft.com/office/officeart/2005/8/layout/cycle1"/>
    <dgm:cxn modelId="{09A2CBFE-12E0-C942-A2C6-1336188EE02D}" srcId="{1742C415-B01D-9B43-999D-D70216E7B86E}" destId="{62194973-1E72-0E4A-ACFF-0639C60F0391}" srcOrd="1" destOrd="0" parTransId="{2962807C-D2A4-8343-A6E8-46F96BA14600}" sibTransId="{C1FEA7DA-C61E-E542-9C0E-E64DF35BA303}"/>
    <dgm:cxn modelId="{F2965D13-CC8E-964A-B0C3-6485C270BBA8}" type="presParOf" srcId="{062B980B-CEED-5C41-BB07-D6860A62D891}" destId="{45FA0983-DDFB-AB4C-BE55-28A8AE203AA4}" srcOrd="0" destOrd="0" presId="urn:microsoft.com/office/officeart/2005/8/layout/cycle1"/>
    <dgm:cxn modelId="{EA428277-7C66-6D47-95D9-CF85DE2B6FD1}" type="presParOf" srcId="{062B980B-CEED-5C41-BB07-D6860A62D891}" destId="{50CE3C50-FAA6-1142-B550-091F12E900DC}" srcOrd="1" destOrd="0" presId="urn:microsoft.com/office/officeart/2005/8/layout/cycle1"/>
    <dgm:cxn modelId="{84F2918F-4870-DB44-ADC7-B9F8EB708ADB}" type="presParOf" srcId="{062B980B-CEED-5C41-BB07-D6860A62D891}" destId="{C4387F4F-1FF2-3047-A81E-B486BF891026}" srcOrd="2" destOrd="0" presId="urn:microsoft.com/office/officeart/2005/8/layout/cycle1"/>
    <dgm:cxn modelId="{32F19A09-603C-7D4B-914E-6F7418F8348B}" type="presParOf" srcId="{062B980B-CEED-5C41-BB07-D6860A62D891}" destId="{C36C5C3F-4AF6-3847-B709-24703B0124B4}" srcOrd="3" destOrd="0" presId="urn:microsoft.com/office/officeart/2005/8/layout/cycle1"/>
    <dgm:cxn modelId="{7DC25F2E-92E1-B048-98D4-8F6B8C2C9EBF}" type="presParOf" srcId="{062B980B-CEED-5C41-BB07-D6860A62D891}" destId="{0A8F5681-C3AC-344B-8FF3-A27B90DFB9F1}" srcOrd="4" destOrd="0" presId="urn:microsoft.com/office/officeart/2005/8/layout/cycle1"/>
    <dgm:cxn modelId="{07A93EA1-F88F-3C41-A591-05F5E26A4984}" type="presParOf" srcId="{062B980B-CEED-5C41-BB07-D6860A62D891}" destId="{A71D1699-64BE-C044-9E3B-1099C883B463}" srcOrd="5" destOrd="0" presId="urn:microsoft.com/office/officeart/2005/8/layout/cycle1"/>
    <dgm:cxn modelId="{A8BB47BB-FA40-D948-8868-CA6EA69BEB81}" type="presParOf" srcId="{062B980B-CEED-5C41-BB07-D6860A62D891}" destId="{B89E673F-56CB-EC4E-A67F-4FD06E0B87AA}" srcOrd="6" destOrd="0" presId="urn:microsoft.com/office/officeart/2005/8/layout/cycle1"/>
    <dgm:cxn modelId="{C8768950-6532-9E4A-B695-A51E67E68206}" type="presParOf" srcId="{062B980B-CEED-5C41-BB07-D6860A62D891}" destId="{37E46C5D-5558-F341-ACB1-6F1A4EF798EF}" srcOrd="7" destOrd="0" presId="urn:microsoft.com/office/officeart/2005/8/layout/cycle1"/>
    <dgm:cxn modelId="{0CAC9DFC-88F6-344F-B69C-2A5D8EE0EBC3}" type="presParOf" srcId="{062B980B-CEED-5C41-BB07-D6860A62D891}" destId="{53EC0F6E-14D6-F949-87A9-8C400F55CC3D}" srcOrd="8" destOrd="0" presId="urn:microsoft.com/office/officeart/2005/8/layout/cycle1"/>
    <dgm:cxn modelId="{0B8A8182-D7AB-B54B-A7EB-BE53EECCF314}" type="presParOf" srcId="{062B980B-CEED-5C41-BB07-D6860A62D891}" destId="{ED670E83-ED9E-3D48-A09A-7FAD5B014158}" srcOrd="9" destOrd="0" presId="urn:microsoft.com/office/officeart/2005/8/layout/cycle1"/>
    <dgm:cxn modelId="{8CCBAF13-5B74-534A-9E7C-52D576ED750C}" type="presParOf" srcId="{062B980B-CEED-5C41-BB07-D6860A62D891}" destId="{BDF8B4FC-27C8-484A-A20C-61AF4F256863}" srcOrd="10" destOrd="0" presId="urn:microsoft.com/office/officeart/2005/8/layout/cycle1"/>
    <dgm:cxn modelId="{66688E31-26D9-0240-978E-2145615CB7CE}" type="presParOf" srcId="{062B980B-CEED-5C41-BB07-D6860A62D891}" destId="{ABA936A8-8987-7240-A0D2-7F15F5B58CC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338" y="-31750"/>
            <a:ext cx="314166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61" tIns="0" rIns="19761" bIns="0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 i="1"/>
            </a:lvl1pPr>
          </a:lstStyle>
          <a:p>
            <a:pPr>
              <a:defRPr/>
            </a:pPr>
            <a:r>
              <a:rPr lang="en-US"/>
              <a:t>Research Experience For Undergraduates, University of Rochester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0200" y="-31750"/>
            <a:ext cx="314166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61" tIns="0" rIns="19761" bIns="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 i="1"/>
            </a:lvl1pPr>
          </a:lstStyle>
          <a:p>
            <a:pPr>
              <a:defRPr/>
            </a:pPr>
            <a:r>
              <a:rPr lang="en-US"/>
              <a:t>5 August 2004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3338" y="9088438"/>
            <a:ext cx="314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61" tIns="0" rIns="19761" bIns="0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 i="1"/>
            </a:lvl1pPr>
          </a:lstStyle>
          <a:p>
            <a:pPr>
              <a:defRPr/>
            </a:pPr>
            <a:r>
              <a:rPr lang="en-US"/>
              <a:t>(c) University of Rochester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0200" y="9088438"/>
            <a:ext cx="314166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61" tIns="0" rIns="19761" bIns="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 i="1"/>
            </a:lvl1pPr>
          </a:lstStyle>
          <a:p>
            <a:pPr>
              <a:defRPr/>
            </a:pPr>
            <a:fld id="{8DAF01B3-FB77-4DB0-90C1-7C34D8DC0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62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61" tIns="0" rIns="19761" bIns="0" numCol="1" anchor="t" anchorCtr="0" compatLnSpc="1">
            <a:prstTxWarp prst="textNoShape">
              <a:avLst/>
            </a:prstTxWarp>
          </a:bodyPr>
          <a:lstStyle>
            <a:lvl1pPr algn="l" defTabSz="96520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Research Experience For Undergraduates, University of Rochester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61" tIns="0" rIns="19761" bIns="0" numCol="1" anchor="t" anchorCtr="0" compatLnSpc="1">
            <a:prstTxWarp prst="textNoShape">
              <a:avLst/>
            </a:prstTxWarp>
          </a:bodyPr>
          <a:lstStyle>
            <a:lvl1pPr algn="r" defTabSz="96520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5 August 2004</a:t>
            </a:r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5488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6" tIns="47755" rIns="97156" bIns="47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61" tIns="0" rIns="19761" bIns="0" numCol="1" anchor="b" anchorCtr="0" compatLnSpc="1">
            <a:prstTxWarp prst="textNoShape">
              <a:avLst/>
            </a:prstTxWarp>
          </a:bodyPr>
          <a:lstStyle>
            <a:lvl1pPr algn="l" defTabSz="96520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(c) University of Rochester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61" tIns="0" rIns="19761" bIns="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51C751E9-078F-4FBF-821B-42E845515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512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23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430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626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Research Experience For Undergraduates, University of Rochester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5 August 2004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(c) University of Rochester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7DDB0-7336-4A18-93EB-2E0CFE903BD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066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07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0"/>
            <a:ext cx="65151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0363" y="896938"/>
            <a:ext cx="4151312" cy="551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896938"/>
            <a:ext cx="4151313" cy="2682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3732213"/>
            <a:ext cx="4151313" cy="2682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35738"/>
            <a:ext cx="4708525" cy="3222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B5BF5488-26DD-4B19-A40C-35F4E5A4F60F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F1EC2094-84D5-4A25-BC93-A41F72D438C9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943D31C2-10F5-4D80-A146-C504C48DF131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ACD1A978-CA7D-4792-ACFE-7D81EAD2107A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896938"/>
            <a:ext cx="4151312" cy="551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896938"/>
            <a:ext cx="4151313" cy="551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E9E17E10-AC16-4428-9B48-27C09876A3F7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8EC5AD84-4229-43C4-88C6-98C0B8CFC251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BA28F6F4-00AB-4230-99B5-4B9BDBFB7416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8C00823C-2DDF-46F5-9747-F0B4D992C586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9E4BEB4D-4C4F-4165-8563-F9FFEBFEAD0B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B9C433D4-2BE5-4A7C-8ADF-75821DC3ED79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A78723FE-356A-432A-BAB3-9B729AFE7358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0"/>
            <a:ext cx="2195512" cy="6415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0"/>
            <a:ext cx="6435725" cy="6415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681DC5DF-B10B-4DF0-B001-E4E70E0A69A1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0"/>
            <a:ext cx="65151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0363" y="896938"/>
            <a:ext cx="4151312" cy="551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896938"/>
            <a:ext cx="4151313" cy="551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0D6065E3-0F0C-46C0-97CC-7C384872C086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0"/>
            <a:ext cx="65151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0363" y="896938"/>
            <a:ext cx="4151312" cy="551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896938"/>
            <a:ext cx="4151313" cy="2682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3732213"/>
            <a:ext cx="4151313" cy="2682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5F90C756-08E8-43CE-A158-E08626154934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16648435-1159-4467-A9DF-532D25E757DD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4B85E5F2-BA5F-48A0-9065-4CCD130B601C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C0160BE5-02FB-41AA-8909-37B41B8572FA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86F573DF-FAA8-4293-AACB-D08EB99842AC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9A6F580F-5187-4E85-B57F-D46D0147A7DC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8FD2A928-6FCE-4306-BDB6-F5C4FD132BFB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A1C46962-F1B6-4F8D-A439-01BC7FB8395C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1AE01F28-3D9D-4066-ADB4-59CE68332BEB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34605870-36FC-4889-AA82-CBD03AE4DA97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4E9D6F99-DE12-4C88-9907-E6C8876BFC21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9E1D413E-C705-4577-9A87-39DF9C94CFBB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0"/>
            <a:ext cx="65151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0363" y="896938"/>
            <a:ext cx="4151312" cy="551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896938"/>
            <a:ext cx="4151313" cy="2682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3732213"/>
            <a:ext cx="4151313" cy="2682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35738"/>
            <a:ext cx="4708525" cy="322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3114D5E5-973D-4983-8A2A-6DA102696AE2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03 February 2009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520" y="21967"/>
            <a:ext cx="5474368" cy="35317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527537"/>
            <a:ext cx="8686800" cy="5791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3675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03 February 2009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D4D2D0"/>
                </a:solidFill>
              </a:rPr>
              <a:t/>
            </a:r>
            <a:br>
              <a:rPr lang="en-US">
                <a:solidFill>
                  <a:srgbClr val="D4D2D0"/>
                </a:solidFill>
              </a:rPr>
            </a:br>
            <a:fld id="{A8A66190-D731-4C03-A3F3-753DDE1C165E}" type="slidenum">
              <a:rPr lang="en-US" sz="1400">
                <a:solidFill>
                  <a:srgbClr val="D4D2D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D4D2D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10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10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03 February 2009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>
                    <a:shade val="50000"/>
                  </a:srgbClr>
                </a:solidFill>
              </a:rPr>
              <a:t/>
            </a:r>
            <a:br>
              <a:rPr lang="en-US">
                <a:solidFill>
                  <a:srgbClr val="D4D2D0">
                    <a:shade val="50000"/>
                  </a:srgbClr>
                </a:solidFill>
              </a:rPr>
            </a:br>
            <a:fld id="{2B3E5D33-BE46-427B-B68A-F9CE3A234D0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03 February 2009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>
                    <a:shade val="50000"/>
                  </a:srgbClr>
                </a:solidFill>
              </a:rPr>
              <a:t/>
            </a:r>
            <a:br>
              <a:rPr lang="en-US">
                <a:solidFill>
                  <a:srgbClr val="D4D2D0">
                    <a:shade val="50000"/>
                  </a:srgbClr>
                </a:solidFill>
              </a:rPr>
            </a:br>
            <a:fld id="{E96229B7-66E6-4FF5-8368-ACEA0B9EAD8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03 February 2009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>
                    <a:shade val="50000"/>
                  </a:srgbClr>
                </a:solidFill>
              </a:rPr>
              <a:t/>
            </a:r>
            <a:br>
              <a:rPr lang="en-US">
                <a:solidFill>
                  <a:srgbClr val="D4D2D0">
                    <a:shade val="50000"/>
                  </a:srgbClr>
                </a:solidFill>
              </a:rPr>
            </a:br>
            <a:fld id="{FC259D0A-AB76-4644-9C1A-FCA6FE2C61E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>
                    <a:shade val="50000"/>
                  </a:srgbClr>
                </a:solidFill>
              </a:rPr>
              <a:t/>
            </a:r>
            <a:br>
              <a:rPr lang="en-US">
                <a:solidFill>
                  <a:srgbClr val="D4D2D0">
                    <a:shade val="50000"/>
                  </a:srgbClr>
                </a:solidFill>
              </a:rPr>
            </a:br>
            <a:fld id="{6B651BCA-5BE0-4671-AEE4-CA2C2CF4451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03 February 2009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03 February 2009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>
                    <a:shade val="50000"/>
                  </a:srgbClr>
                </a:solidFill>
              </a:rPr>
              <a:t/>
            </a:r>
            <a:br>
              <a:rPr lang="en-US">
                <a:solidFill>
                  <a:srgbClr val="D4D2D0">
                    <a:shade val="50000"/>
                  </a:srgbClr>
                </a:solidFill>
              </a:rPr>
            </a:br>
            <a:fld id="{BC21B3CD-CE3A-4A35-AE82-7F1DAA15A36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03 February 2009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>
                    <a:shade val="50000"/>
                  </a:srgbClr>
                </a:solidFill>
              </a:rPr>
              <a:t/>
            </a:r>
            <a:br>
              <a:rPr lang="en-US">
                <a:solidFill>
                  <a:srgbClr val="D4D2D0">
                    <a:shade val="50000"/>
                  </a:srgbClr>
                </a:solidFill>
              </a:rPr>
            </a:br>
            <a:fld id="{199AED81-6711-405A-9394-72721696262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03 February 2009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>
                    <a:shade val="50000"/>
                  </a:srgbClr>
                </a:solidFill>
              </a:rPr>
              <a:t/>
            </a:r>
            <a:br>
              <a:rPr lang="en-US">
                <a:solidFill>
                  <a:srgbClr val="D4D2D0">
                    <a:shade val="50000"/>
                  </a:srgbClr>
                </a:solidFill>
              </a:rPr>
            </a:br>
            <a:fld id="{4516072C-2A63-4B17-8735-044C9C5770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03 February 2009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>
                    <a:shade val="50000"/>
                  </a:srgbClr>
                </a:solidFill>
              </a:rPr>
              <a:t/>
            </a:r>
            <a:br>
              <a:rPr lang="en-US">
                <a:solidFill>
                  <a:srgbClr val="D4D2D0">
                    <a:shade val="50000"/>
                  </a:srgbClr>
                </a:solidFill>
              </a:rPr>
            </a:br>
            <a:fld id="{0971EF94-34E5-44A9-9C3F-1F67673A3A9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03 February 2009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4D2D0">
                    <a:shade val="50000"/>
                  </a:srgbClr>
                </a:solidFill>
              </a:rPr>
              <a:t/>
            </a:r>
            <a:br>
              <a:rPr lang="en-US">
                <a:solidFill>
                  <a:srgbClr val="D4D2D0">
                    <a:shade val="50000"/>
                  </a:srgbClr>
                </a:solidFill>
              </a:rPr>
            </a:br>
            <a:fld id="{D4637DB5-905F-4E98-8C55-7F14FA78694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40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17738" y="6224588"/>
            <a:ext cx="47085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pic>
        <p:nvPicPr>
          <p:cNvPr id="4100" name="Picture 14" descr="astroheader_hom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82738" y="6234113"/>
            <a:ext cx="3381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physics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3700" y="6238875"/>
            <a:ext cx="9890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sgf_logo_horz.gif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7263" y="6226175"/>
            <a:ext cx="14732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11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2pPr>
      <a:lvl3pPr marL="915988" indent="-344488" algn="l" rtl="0" eaLnBrk="0" fontAlgn="base" hangingPunct="0">
        <a:spcBef>
          <a:spcPct val="20000"/>
        </a:spcBef>
        <a:spcAft>
          <a:spcPct val="0"/>
        </a:spcAft>
        <a:buSzPct val="95000"/>
        <a:buChar char="•"/>
        <a:defRPr sz="2400">
          <a:solidFill>
            <a:schemeClr val="bg1"/>
          </a:solidFill>
          <a:latin typeface="+mn-lt"/>
        </a:defRPr>
      </a:lvl3pPr>
      <a:lvl4pPr marL="1319213" indent="-2889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4pPr>
      <a:lvl5pPr marL="1776413" indent="-2921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bg1"/>
          </a:solidFill>
          <a:latin typeface="+mn-lt"/>
        </a:defRPr>
      </a:lvl5pPr>
      <a:lvl6pPr marL="2233613" indent="-292100" algn="l" rtl="0" fontAlgn="base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bg1"/>
          </a:solidFill>
          <a:latin typeface="+mn-lt"/>
        </a:defRPr>
      </a:lvl6pPr>
      <a:lvl7pPr marL="2690813" indent="-292100" algn="l" rtl="0" fontAlgn="base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bg1"/>
          </a:solidFill>
          <a:latin typeface="+mn-lt"/>
        </a:defRPr>
      </a:lvl7pPr>
      <a:lvl8pPr marL="3148013" indent="-292100" algn="l" rtl="0" fontAlgn="base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bg1"/>
          </a:solidFill>
          <a:latin typeface="+mn-lt"/>
        </a:defRPr>
      </a:lvl8pPr>
      <a:lvl9pPr marL="3605213" indent="-292100" algn="l" rtl="0" fontAlgn="base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8900" y="0"/>
            <a:ext cx="6515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896938"/>
            <a:ext cx="8455025" cy="551815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0"/>
            <a:endParaRPr lang="en-US" smtClean="0"/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2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35738"/>
            <a:ext cx="47085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03 February 2009</a:t>
            </a:r>
          </a:p>
        </p:txBody>
      </p:sp>
      <p:sp>
        <p:nvSpPr>
          <p:cNvPr id="482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1738" y="6421438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1"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2B772A6C-30F6-4AF5-B4F7-BE835DEB6274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2pPr>
      <a:lvl3pPr marL="915988" indent="-344488" algn="l" rtl="0" eaLnBrk="0" fontAlgn="base" hangingPunct="0">
        <a:spcBef>
          <a:spcPct val="20000"/>
        </a:spcBef>
        <a:spcAft>
          <a:spcPct val="0"/>
        </a:spcAft>
        <a:buSzPct val="95000"/>
        <a:buChar char="•"/>
        <a:defRPr sz="2400">
          <a:solidFill>
            <a:schemeClr val="bg1"/>
          </a:solidFill>
          <a:latin typeface="+mn-lt"/>
        </a:defRPr>
      </a:lvl3pPr>
      <a:lvl4pPr marL="1319213" indent="-2889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4pPr>
      <a:lvl5pPr marL="1776413" indent="-2921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bg1"/>
          </a:solidFill>
          <a:latin typeface="+mn-lt"/>
        </a:defRPr>
      </a:lvl5pPr>
      <a:lvl6pPr marL="2233613" indent="-292100" algn="l" rtl="0" fontAlgn="base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bg1"/>
          </a:solidFill>
          <a:latin typeface="+mn-lt"/>
        </a:defRPr>
      </a:lvl6pPr>
      <a:lvl7pPr marL="2690813" indent="-292100" algn="l" rtl="0" fontAlgn="base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bg1"/>
          </a:solidFill>
          <a:latin typeface="+mn-lt"/>
        </a:defRPr>
      </a:lvl7pPr>
      <a:lvl8pPr marL="3148013" indent="-292100" algn="l" rtl="0" fontAlgn="base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bg1"/>
          </a:solidFill>
          <a:latin typeface="+mn-lt"/>
        </a:defRPr>
      </a:lvl8pPr>
      <a:lvl9pPr marL="3605213" indent="-292100" algn="l" rtl="0" fontAlgn="base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2825" y="6223000"/>
            <a:ext cx="5175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1"/>
            </a:lvl1pPr>
          </a:lstStyle>
          <a:p>
            <a:pPr>
              <a:defRPr/>
            </a:pPr>
            <a:r>
              <a:rPr lang="en-US"/>
              <a:t/>
            </a:r>
            <a:br>
              <a:rPr lang="en-US"/>
            </a:br>
            <a:fld id="{78CD49FF-0EE1-4C9F-8094-742A59DD5E35}" type="slidenum">
              <a:rPr lang="en-US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915988" indent="-344488" algn="l" rtl="0" eaLnBrk="0" fontAlgn="base" hangingPunct="0">
        <a:spcBef>
          <a:spcPct val="20000"/>
        </a:spcBef>
        <a:spcAft>
          <a:spcPct val="0"/>
        </a:spcAft>
        <a:buSzPct val="95000"/>
        <a:buChar char="•"/>
        <a:defRPr sz="2400">
          <a:solidFill>
            <a:schemeClr val="tx1"/>
          </a:solidFill>
          <a:latin typeface="+mn-lt"/>
        </a:defRPr>
      </a:lvl3pPr>
      <a:lvl4pPr marL="1319213" indent="-2889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776413" indent="-2921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tx1"/>
          </a:solidFill>
          <a:latin typeface="+mn-lt"/>
        </a:defRPr>
      </a:lvl5pPr>
      <a:lvl6pPr marL="2233613" indent="-292100" algn="l" rtl="0" fontAlgn="base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tx1"/>
          </a:solidFill>
          <a:latin typeface="+mn-lt"/>
        </a:defRPr>
      </a:lvl6pPr>
      <a:lvl7pPr marL="2690813" indent="-292100" algn="l" rtl="0" fontAlgn="base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tx1"/>
          </a:solidFill>
          <a:latin typeface="+mn-lt"/>
        </a:defRPr>
      </a:lvl7pPr>
      <a:lvl8pPr marL="3148013" indent="-292100" algn="l" rtl="0" fontAlgn="base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tx1"/>
          </a:solidFill>
          <a:latin typeface="+mn-lt"/>
        </a:defRPr>
      </a:lvl8pPr>
      <a:lvl9pPr marL="3605213" indent="-292100" algn="l" rtl="0" fontAlgn="base"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2" name="Title Placeholder 8"/>
          <p:cNvSpPr>
            <a:spLocks noGrp="1"/>
          </p:cNvSpPr>
          <p:nvPr>
            <p:ph type="title"/>
          </p:nvPr>
        </p:nvSpPr>
        <p:spPr bwMode="auto">
          <a:xfrm>
            <a:off x="3621088" y="22225"/>
            <a:ext cx="54752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15900" y="901700"/>
            <a:ext cx="86868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03 February 2009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B2EA65C-C800-4ED4-B7EF-480B5D743537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Franklin Gothic Book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Franklin Gothic Book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Franklin Gothic Book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Franklin Gothic Book"/>
        </a:defRPr>
      </a:lvl5pPr>
      <a:lvl6pPr marL="457200" algn="r" rtl="0" fontAlgn="base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Franklin Gothic Book"/>
        </a:defRPr>
      </a:lvl6pPr>
      <a:lvl7pPr marL="914400" algn="r" rtl="0" fontAlgn="base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Franklin Gothic Book"/>
        </a:defRPr>
      </a:lvl7pPr>
      <a:lvl8pPr marL="1371600" algn="r" rtl="0" fontAlgn="base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Franklin Gothic Book"/>
        </a:defRPr>
      </a:lvl8pPr>
      <a:lvl9pPr marL="1828800" algn="r" rtl="0" fontAlgn="base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21" y="0"/>
            <a:ext cx="5608637" cy="4329113"/>
          </a:xfrm>
        </p:spPr>
        <p:txBody>
          <a:bodyPr lIns="91440" rIns="9144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bayesian</a:t>
            </a: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analysis</a:t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of</a:t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sz="6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interferometric</a:t>
            </a: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data</a:t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(arXiv</a:t>
            </a:r>
            <a:r>
              <a:rPr lang="en-US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</a:t>
            </a: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1109.4640)</a:t>
            </a:r>
            <a:endParaRPr lang="en-US" sz="1800" dirty="0" smtClean="0">
              <a:latin typeface="+mn-lt"/>
            </a:endParaRPr>
          </a:p>
        </p:txBody>
      </p: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4127657" y="5223928"/>
            <a:ext cx="5045788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i="1" dirty="0" err="1" smtClean="0">
                <a:latin typeface="+mn-lt"/>
                <a:cs typeface="Book Antiqua"/>
              </a:rPr>
              <a:t>paul</a:t>
            </a:r>
            <a:r>
              <a:rPr lang="en-US" i="1" dirty="0" smtClean="0">
                <a:latin typeface="+mn-lt"/>
                <a:cs typeface="Book Antiqua"/>
              </a:rPr>
              <a:t> </a:t>
            </a:r>
            <a:r>
              <a:rPr lang="en-US" i="1" dirty="0">
                <a:latin typeface="+mn-lt"/>
                <a:cs typeface="Book Antiqua"/>
              </a:rPr>
              <a:t>m</a:t>
            </a:r>
            <a:r>
              <a:rPr lang="en-US" i="1" dirty="0" smtClean="0">
                <a:latin typeface="+mn-lt"/>
                <a:cs typeface="Book Antiqua"/>
              </a:rPr>
              <a:t>. </a:t>
            </a:r>
            <a:r>
              <a:rPr lang="en-US" i="1" dirty="0" err="1" smtClean="0">
                <a:latin typeface="+mn-lt"/>
                <a:cs typeface="Book Antiqua"/>
              </a:rPr>
              <a:t>sutter</a:t>
            </a:r>
            <a:endParaRPr lang="en-US" i="1" dirty="0" smtClean="0">
              <a:latin typeface="+mn-lt"/>
              <a:cs typeface="Book Antiqua"/>
            </a:endParaRPr>
          </a:p>
          <a:p>
            <a:pPr algn="r">
              <a:defRPr/>
            </a:pPr>
            <a:r>
              <a:rPr lang="en-US" sz="1800" b="0" i="1" dirty="0" err="1" smtClean="0">
                <a:latin typeface="+mn-lt"/>
                <a:cs typeface="Book Antiqua"/>
              </a:rPr>
              <a:t>benjamin</a:t>
            </a:r>
            <a:r>
              <a:rPr lang="en-US" sz="1800" b="0" i="1" dirty="0" smtClean="0">
                <a:latin typeface="+mn-lt"/>
                <a:cs typeface="Book Antiqua"/>
              </a:rPr>
              <a:t> </a:t>
            </a:r>
            <a:r>
              <a:rPr lang="en-US" sz="1800" b="0" i="1" dirty="0" err="1" smtClean="0">
                <a:latin typeface="+mn-lt"/>
                <a:cs typeface="Book Antiqua"/>
              </a:rPr>
              <a:t>wandelt</a:t>
            </a:r>
            <a:r>
              <a:rPr lang="en-US" sz="1800" b="0" i="1" dirty="0" smtClean="0">
                <a:latin typeface="+mn-lt"/>
                <a:cs typeface="Book Antiqua"/>
              </a:rPr>
              <a:t>, </a:t>
            </a:r>
            <a:r>
              <a:rPr lang="en-US" sz="1800" b="0" i="1" dirty="0" err="1" smtClean="0">
                <a:latin typeface="+mn-lt"/>
                <a:cs typeface="Book Antiqua"/>
              </a:rPr>
              <a:t>siddarth</a:t>
            </a:r>
            <a:r>
              <a:rPr lang="en-US" sz="1800" b="0" i="1" dirty="0" smtClean="0">
                <a:latin typeface="+mn-lt"/>
                <a:cs typeface="Book Antiqua"/>
              </a:rPr>
              <a:t> </a:t>
            </a:r>
            <a:r>
              <a:rPr lang="en-US" sz="1800" b="0" i="1" dirty="0" err="1" smtClean="0">
                <a:latin typeface="+mn-lt"/>
                <a:cs typeface="Book Antiqua"/>
              </a:rPr>
              <a:t>malu</a:t>
            </a:r>
            <a:endParaRPr lang="en-US" sz="1800" b="0" i="1" dirty="0" smtClean="0">
              <a:latin typeface="+mn-lt"/>
              <a:cs typeface="Book Antiqua"/>
            </a:endParaRPr>
          </a:p>
          <a:p>
            <a:pPr algn="r">
              <a:defRPr/>
            </a:pPr>
            <a:endParaRPr lang="en-US" sz="1800" b="0" i="1" dirty="0" smtClean="0">
              <a:latin typeface="+mn-lt"/>
              <a:cs typeface="Book Antiqua"/>
            </a:endParaRPr>
          </a:p>
          <a:p>
            <a:pPr algn="r">
              <a:defRPr/>
            </a:pPr>
            <a:r>
              <a:rPr lang="en-US" sz="1800" b="0" i="1" dirty="0" err="1">
                <a:latin typeface="+mn-lt"/>
                <a:cs typeface="Book Antiqua"/>
              </a:rPr>
              <a:t>paris</a:t>
            </a:r>
            <a:r>
              <a:rPr lang="en-US" sz="1800" b="0" i="1" dirty="0">
                <a:latin typeface="+mn-lt"/>
                <a:cs typeface="Book Antiqua"/>
              </a:rPr>
              <a:t> institute of </a:t>
            </a:r>
            <a:r>
              <a:rPr lang="en-US" sz="1800" b="0" i="1" dirty="0" smtClean="0">
                <a:latin typeface="+mn-lt"/>
                <a:cs typeface="Book Antiqua"/>
              </a:rPr>
              <a:t>astrophysics</a:t>
            </a:r>
          </a:p>
          <a:p>
            <a:pPr algn="r">
              <a:defRPr/>
            </a:pPr>
            <a:r>
              <a:rPr lang="en-US" sz="1800" b="0" i="1" dirty="0" smtClean="0">
                <a:latin typeface="+mn-lt"/>
                <a:cs typeface="Book Antiqua"/>
              </a:rPr>
              <a:t>university of </a:t>
            </a:r>
            <a:r>
              <a:rPr lang="en-US" sz="1800" b="0" i="1" dirty="0" err="1" smtClean="0">
                <a:latin typeface="+mn-lt"/>
                <a:cs typeface="Book Antiqua"/>
              </a:rPr>
              <a:t>illinois</a:t>
            </a:r>
            <a:r>
              <a:rPr lang="en-US" sz="1800" b="0" i="1" dirty="0" smtClean="0">
                <a:latin typeface="+mn-lt"/>
                <a:cs typeface="Book Antiqua"/>
              </a:rPr>
              <a:t> at </a:t>
            </a:r>
            <a:r>
              <a:rPr lang="en-US" sz="1800" b="0" i="1" dirty="0" err="1" smtClean="0">
                <a:latin typeface="+mn-lt"/>
                <a:cs typeface="Book Antiqua"/>
              </a:rPr>
              <a:t>urbana-champaign</a:t>
            </a:r>
            <a:endParaRPr lang="en-US" sz="1800" b="0" i="1" dirty="0" smtClean="0">
              <a:latin typeface="+mn-lt"/>
              <a:cs typeface="Book Antiqu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-312" r="17200" b="12805"/>
          <a:stretch/>
        </p:blipFill>
        <p:spPr>
          <a:xfrm>
            <a:off x="-14206" y="645012"/>
            <a:ext cx="5453782" cy="5329832"/>
          </a:xfrm>
          <a:prstGeom prst="rect">
            <a:avLst/>
          </a:prstGeom>
          <a:noFill/>
          <a:effectLst>
            <a:glow rad="101600">
              <a:schemeClr val="accent3">
                <a:alpha val="75000"/>
              </a:schemeClr>
            </a:glow>
            <a:reflection blurRad="6350" stA="52000" endA="300" endPos="35000" dir="5400000" sy="-100000" algn="bl" rotWithShape="0"/>
            <a:softEdge rad="127000"/>
          </a:effectLst>
          <a:scene3d>
            <a:camera prst="perspectiveContrastingRightFacing"/>
            <a:lightRig rig="soft" dir="t"/>
          </a:scene3d>
        </p:spPr>
      </p:pic>
    </p:spTree>
    <p:extLst>
      <p:ext uri="{BB962C8B-B14F-4D97-AF65-F5344CB8AC3E}">
        <p14:creationId xmlns:p14="http://schemas.microsoft.com/office/powerpoint/2010/main" val="21773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fld id="{A8A66190-D731-4C03-A3F3-753DDE1C165E}" type="slidenum">
              <a:rPr lang="en-US" sz="1400" smtClean="0"/>
              <a:pPr>
                <a:defRPr/>
              </a:pPr>
              <a:t>10</a:t>
            </a:fld>
            <a:endParaRPr lang="en-US" sz="1400"/>
          </a:p>
        </p:txBody>
      </p:sp>
      <p:pic>
        <p:nvPicPr>
          <p:cNvPr id="3" name="Picture 2" descr="fig_powerh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8" y="490377"/>
            <a:ext cx="8355403" cy="59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fld id="{A8A66190-D731-4C03-A3F3-753DDE1C165E}" type="slidenum">
              <a:rPr lang="en-US" sz="1400" smtClean="0"/>
              <a:pPr>
                <a:defRPr/>
              </a:pPr>
              <a:t>11</a:t>
            </a:fld>
            <a:endParaRPr lang="en-US" sz="140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0164" y="499888"/>
            <a:ext cx="4470975" cy="5862251"/>
          </a:xfrm>
        </p:spPr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</a:rPr>
              <a:t>multiple frequencies, polarization implemented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working on curved sky, foregrounds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developing point- and extended-source analysis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extending to 21 cm</a:t>
            </a:r>
            <a:endParaRPr lang="en-US" sz="3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-312" r="17200" b="12805"/>
          <a:stretch/>
        </p:blipFill>
        <p:spPr>
          <a:xfrm>
            <a:off x="3690218" y="886783"/>
            <a:ext cx="5453782" cy="5329832"/>
          </a:xfrm>
          <a:prstGeom prst="rect">
            <a:avLst/>
          </a:prstGeom>
          <a:noFill/>
          <a:effectLst>
            <a:glow rad="101600">
              <a:schemeClr val="accent3">
                <a:alpha val="75000"/>
              </a:schemeClr>
            </a:glow>
            <a:reflection blurRad="6350" stA="52000" endA="300" endPos="35000" dir="5400000" sy="-100000" algn="bl" rotWithShape="0"/>
            <a:softEdge rad="127000"/>
          </a:effectLst>
          <a:scene3d>
            <a:camera prst="perspectiveContrastingRightFacing">
              <a:rot lat="461490" lon="2617653" rev="21241903"/>
            </a:camera>
            <a:lightRig rig="soft" dir="t"/>
          </a:scene3d>
        </p:spPr>
      </p:pic>
    </p:spTree>
    <p:extLst>
      <p:ext uri="{BB962C8B-B14F-4D97-AF65-F5344CB8AC3E}">
        <p14:creationId xmlns:p14="http://schemas.microsoft.com/office/powerpoint/2010/main" val="11455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fld id="{A8A66190-D731-4C03-A3F3-753DDE1C165E}" type="slidenum">
              <a:rPr lang="en-US" sz="1400" smtClean="0"/>
              <a:pPr>
                <a:defRPr/>
              </a:pPr>
              <a:t>2</a:t>
            </a:fld>
            <a:endParaRPr lang="en-US" sz="1400"/>
          </a:p>
        </p:txBody>
      </p:sp>
      <p:pic>
        <p:nvPicPr>
          <p:cNvPr id="5" name="Picture 4" descr="f3a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26" y="789793"/>
            <a:ext cx="3200400" cy="2743200"/>
          </a:xfrm>
          <a:prstGeom prst="rect">
            <a:avLst/>
          </a:prstGeom>
        </p:spPr>
      </p:pic>
      <p:pic>
        <p:nvPicPr>
          <p:cNvPr id="6" name="Picture 5" descr="f3b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56" y="789793"/>
            <a:ext cx="3200400" cy="2743200"/>
          </a:xfrm>
          <a:prstGeom prst="rect">
            <a:avLst/>
          </a:prstGeom>
        </p:spPr>
      </p:pic>
      <p:pic>
        <p:nvPicPr>
          <p:cNvPr id="7" name="Picture 6" descr="f3c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26" y="4021999"/>
            <a:ext cx="3200400" cy="2743200"/>
          </a:xfrm>
          <a:prstGeom prst="rect">
            <a:avLst/>
          </a:prstGeom>
        </p:spPr>
      </p:pic>
      <p:pic>
        <p:nvPicPr>
          <p:cNvPr id="12" name="Picture 11" descr="f3e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56" y="4021999"/>
            <a:ext cx="32004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868147" y="393860"/>
            <a:ext cx="1265934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782959" y="392329"/>
            <a:ext cx="2085452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beam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459164" y="3624911"/>
            <a:ext cx="1662088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-plane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6602477" y="3624911"/>
            <a:ext cx="1265934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en-US" sz="2400" b="0" dirty="0" smtClean="0">
                <a:latin typeface="+mn-lt"/>
              </a:rPr>
              <a:t>data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5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ibbs</a:t>
            </a:r>
            <a:r>
              <a:rPr lang="en-US" dirty="0" smtClean="0"/>
              <a:t>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fld id="{A8A66190-D731-4C03-A3F3-753DDE1C165E}" type="slidenum">
              <a:rPr lang="en-US" sz="1400" smtClean="0"/>
              <a:pPr>
                <a:defRPr/>
              </a:pPr>
              <a:t>3</a:t>
            </a:fld>
            <a:endParaRPr lang="en-US" sz="1400"/>
          </a:p>
        </p:txBody>
      </p:sp>
      <p:pic>
        <p:nvPicPr>
          <p:cNvPr id="8" name="Picture 7" descr="f8a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0" y="263503"/>
            <a:ext cx="3200400" cy="27432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42958358"/>
              </p:ext>
            </p:extLst>
          </p:nvPr>
        </p:nvGraphicFramePr>
        <p:xfrm>
          <a:off x="3183508" y="1064697"/>
          <a:ext cx="5804670" cy="4023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f8b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0" y="3989943"/>
            <a:ext cx="3200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fld id="{A8A66190-D731-4C03-A3F3-753DDE1C165E}" type="slidenum">
              <a:rPr lang="en-US" sz="1400" smtClean="0"/>
              <a:pPr>
                <a:defRPr/>
              </a:pPr>
              <a:t>4</a:t>
            </a:fld>
            <a:endParaRPr lang="en-US" sz="140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84150"/>
            <a:ext cx="8686800" cy="4639612"/>
          </a:xfrm>
        </p:spPr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</a:rPr>
              <a:t>fast and scalable – O(n</a:t>
            </a:r>
            <a:r>
              <a:rPr lang="en-US" sz="3600" baseline="-25000" dirty="0" smtClean="0">
                <a:solidFill>
                  <a:srgbClr val="FFFFFF"/>
                </a:solidFill>
              </a:rPr>
              <a:t>p</a:t>
            </a:r>
            <a:r>
              <a:rPr lang="en-US" sz="3600" dirty="0" smtClean="0">
                <a:solidFill>
                  <a:srgbClr val="FFFFFF"/>
                </a:solidFill>
              </a:rPr>
              <a:t> log n</a:t>
            </a:r>
            <a:r>
              <a:rPr lang="en-US" sz="3600" baseline="-25000" dirty="0" smtClean="0">
                <a:solidFill>
                  <a:srgbClr val="FFFFFF"/>
                </a:solidFill>
              </a:rPr>
              <a:t>p</a:t>
            </a:r>
            <a:r>
              <a:rPr lang="en-US" sz="36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sz="3600" dirty="0" smtClean="0"/>
              <a:t>joint analysis of spectrum</a:t>
            </a:r>
            <a:r>
              <a:rPr lang="en-US" sz="3600" dirty="0"/>
              <a:t> </a:t>
            </a:r>
            <a:r>
              <a:rPr lang="en-US" sz="3600" dirty="0" smtClean="0"/>
              <a:t>and signal</a:t>
            </a:r>
          </a:p>
          <a:p>
            <a:r>
              <a:rPr lang="en-US" sz="3600" dirty="0" smtClean="0"/>
              <a:t>full exploration of uncertainties</a:t>
            </a:r>
          </a:p>
          <a:p>
            <a:r>
              <a:rPr lang="en-US" sz="3600" dirty="0" smtClean="0"/>
              <a:t>automatically accounts for beam</a:t>
            </a:r>
          </a:p>
          <a:p>
            <a:r>
              <a:rPr lang="en-US" sz="3600" dirty="0" smtClean="0"/>
              <a:t>free Wiener-filtered maps</a:t>
            </a:r>
          </a:p>
          <a:p>
            <a:r>
              <a:rPr lang="en-US" sz="3600" dirty="0" smtClean="0"/>
              <a:t>trivial marginalization</a:t>
            </a:r>
          </a:p>
          <a:p>
            <a:r>
              <a:rPr lang="en-US" sz="3600" dirty="0" smtClean="0"/>
              <a:t>straightforward foreground removal</a:t>
            </a:r>
          </a:p>
        </p:txBody>
      </p:sp>
    </p:spTree>
    <p:extLst>
      <p:ext uri="{BB962C8B-B14F-4D97-AF65-F5344CB8AC3E}">
        <p14:creationId xmlns:p14="http://schemas.microsoft.com/office/powerpoint/2010/main" val="14465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power spectrum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4D2D0"/>
                </a:solidFill>
              </a:rPr>
              <a:t/>
            </a:r>
            <a:br>
              <a:rPr lang="en-US" smtClean="0">
                <a:solidFill>
                  <a:srgbClr val="D4D2D0"/>
                </a:solidFill>
              </a:rPr>
            </a:br>
            <a:fld id="{A8A66190-D731-4C03-A3F3-753DDE1C165E}" type="slidenum">
              <a:rPr lang="en-US" sz="1400" smtClean="0">
                <a:solidFill>
                  <a:srgbClr val="D4D2D0"/>
                </a:solidFill>
              </a:rPr>
              <a:pPr>
                <a:defRPr/>
              </a:pPr>
              <a:t>5</a:t>
            </a:fld>
            <a:endParaRPr lang="en-US" sz="1400">
              <a:solidFill>
                <a:srgbClr val="D4D2D0"/>
              </a:solidFill>
            </a:endParaRPr>
          </a:p>
        </p:txBody>
      </p:sp>
      <p:pic>
        <p:nvPicPr>
          <p:cNvPr id="13" name="Picture 12" descr="f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4" y="709135"/>
            <a:ext cx="8108043" cy="58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621088" y="22225"/>
            <a:ext cx="5475287" cy="352425"/>
          </a:xfrm>
        </p:spPr>
        <p:txBody>
          <a:bodyPr/>
          <a:lstStyle/>
          <a:p>
            <a:pPr eaLnBrk="1" hangingPunct="1"/>
            <a:r>
              <a:rPr lang="en-US" dirty="0" smtClean="0"/>
              <a:t>results - map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fld id="{A8A66190-D731-4C03-A3F3-753DDE1C165E}" type="slidenum">
              <a:rPr lang="en-US" sz="1400" smtClean="0"/>
              <a:pPr>
                <a:defRPr/>
              </a:pPr>
              <a:t>6</a:t>
            </a:fld>
            <a:endParaRPr lang="en-US" sz="1400"/>
          </a:p>
        </p:txBody>
      </p:sp>
      <p:pic>
        <p:nvPicPr>
          <p:cNvPr id="8" name="Picture 7" descr="f9b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62" y="1600200"/>
            <a:ext cx="41148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7095330" y="906967"/>
            <a:ext cx="1509687" cy="695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mean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f3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3" y="1600200"/>
            <a:ext cx="4114800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3034984" y="1202018"/>
            <a:ext cx="1265934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2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9a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7" y="1603979"/>
            <a:ext cx="4114800" cy="3657600"/>
          </a:xfrm>
          <a:prstGeom prst="rect">
            <a:avLst/>
          </a:prstGeom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621088" y="22225"/>
            <a:ext cx="5475287" cy="352425"/>
          </a:xfrm>
        </p:spPr>
        <p:txBody>
          <a:bodyPr/>
          <a:lstStyle/>
          <a:p>
            <a:pPr eaLnBrk="1" hangingPunct="1"/>
            <a:r>
              <a:rPr lang="en-US" dirty="0" smtClean="0"/>
              <a:t>results - map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fld id="{A8A66190-D731-4C03-A3F3-753DDE1C165E}" type="slidenum">
              <a:rPr lang="en-US" sz="1400" smtClean="0"/>
              <a:pPr>
                <a:defRPr/>
              </a:pPr>
              <a:t>7</a:t>
            </a:fld>
            <a:endParaRPr lang="en-US" sz="1400"/>
          </a:p>
        </p:txBody>
      </p:sp>
      <p:pic>
        <p:nvPicPr>
          <p:cNvPr id="8" name="Picture 7" descr="f9b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62" y="1600200"/>
            <a:ext cx="41148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7095330" y="906967"/>
            <a:ext cx="1509687" cy="695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mean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034984" y="906974"/>
            <a:ext cx="1265934" cy="695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dirty map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marginalized posteriors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fld id="{A8A66190-D731-4C03-A3F3-753DDE1C165E}" type="slidenum">
              <a:rPr lang="en-US" sz="1400" smtClean="0"/>
              <a:pPr>
                <a:defRPr/>
              </a:pPr>
              <a:t>8</a:t>
            </a:fld>
            <a:endParaRPr lang="en-US" sz="1400"/>
          </a:p>
        </p:txBody>
      </p:sp>
      <p:pic>
        <p:nvPicPr>
          <p:cNvPr id="3" name="Picture 2" descr="f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71" y="1627749"/>
            <a:ext cx="4708311" cy="3511283"/>
          </a:xfrm>
          <a:prstGeom prst="rect">
            <a:avLst/>
          </a:prstGeom>
        </p:spPr>
      </p:pic>
      <p:pic>
        <p:nvPicPr>
          <p:cNvPr id="5" name="Picture 4" descr="f6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6" y="693722"/>
            <a:ext cx="3656318" cy="2488117"/>
          </a:xfrm>
          <a:prstGeom prst="rect">
            <a:avLst/>
          </a:prstGeom>
        </p:spPr>
      </p:pic>
      <p:pic>
        <p:nvPicPr>
          <p:cNvPr id="7" name="Picture 6" descr="f6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7" y="3781408"/>
            <a:ext cx="3656317" cy="24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fld id="{A8A66190-D731-4C03-A3F3-753DDE1C165E}" type="slidenum">
              <a:rPr lang="en-US" sz="1400" smtClean="0"/>
              <a:pPr>
                <a:defRPr/>
              </a:pPr>
              <a:t>9</a:t>
            </a:fld>
            <a:endParaRPr lang="en-US" sz="1400"/>
          </a:p>
        </p:txBody>
      </p:sp>
      <p:pic>
        <p:nvPicPr>
          <p:cNvPr id="10" name="Picture 9" descr="fig_finalavesky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66913"/>
            <a:ext cx="3200400" cy="2743200"/>
          </a:xfrm>
          <a:prstGeom prst="rect">
            <a:avLst/>
          </a:prstGeom>
        </p:spPr>
      </p:pic>
      <p:pic>
        <p:nvPicPr>
          <p:cNvPr id="11" name="Picture 10" descr="fig_As_003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08" y="766836"/>
            <a:ext cx="3200400" cy="2743200"/>
          </a:xfrm>
          <a:prstGeom prst="rect">
            <a:avLst/>
          </a:prstGeom>
        </p:spPr>
      </p:pic>
      <p:pic>
        <p:nvPicPr>
          <p:cNvPr id="12" name="Picture 11" descr="fig_inputsky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0" y="766836"/>
            <a:ext cx="320040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16888" y="379499"/>
            <a:ext cx="2054976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en-US" sz="2400" b="0" noProof="0" dirty="0" smtClean="0">
                <a:latin typeface="+mn-lt"/>
              </a:rPr>
              <a:t>primary beam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854541" y="379502"/>
            <a:ext cx="1265934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en-US" sz="2400" b="0" noProof="0" dirty="0" smtClean="0">
                <a:latin typeface="+mn-lt"/>
              </a:rPr>
              <a:t>signal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579343" y="3663389"/>
            <a:ext cx="2528714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en-US" sz="2400" b="0" dirty="0" smtClean="0">
                <a:latin typeface="+mn-lt"/>
              </a:rPr>
              <a:t>posterior mean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PresentationMetadata xmlns:xsi=&quot;http://www.w3.org/2001/XMLSchema-instance&quot; xmlns:xsd=&quot;http://www.w3.org/2001/XMLSchema&quot;&gt;&#10;  &lt;TransitionType&gt;Direct&lt;/TransitionType&gt;&#10;  &lt;UniqueID&gt;0&lt;/UniqueID&gt;&#10;  &lt;ShowPreviews&gt;true&lt;/ShowPreviews&gt;&#10;  &lt;ShowReviews&gt;true&lt;/ShowReviews&gt;&#10;  &lt;ShowHeaderTitle&gt;true&lt;/ShowHeaderTitle&gt;&#10;  &lt;ShowHeaderNumber&gt;false&lt;/ShowHeaderNumber&gt;&#10;  &lt;SectionTemplate&gt;Template2&lt;/SectionTemplate&gt;&#10;  &lt;SectionTemplateColor&gt;&#10;    &lt;A&gt;255&lt;/A&gt;&#10;    &lt;R&gt;0&lt;/R&gt;&#10;    &lt;G&gt;0&lt;/G&gt;&#10;    &lt;B&gt;0&lt;/B&gt;&#10;    &lt;ScA&gt;1&lt;/ScA&gt;&#10;    &lt;ScR&gt;0&lt;/ScR&gt;&#10;    &lt;ScG&gt;0&lt;/ScG&gt;&#10;    &lt;ScB&gt;0&lt;/ScB&gt;&#10;  &lt;/SectionTemplateColor&gt;&#10;  &lt;SectionArrangement&gt;Simple&lt;/SectionArrangement&gt;&#10;&lt;/PresentationMetadata&gt;"/>
</p:tagLst>
</file>

<file path=ppt/theme/theme1.xml><?xml version="1.0" encoding="utf-8"?>
<a:theme xmlns:a="http://schemas.openxmlformats.org/drawingml/2006/main" name="lss_dmde_title">
  <a:themeElements>
    <a:clrScheme name="lss_dmde_titl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ss_dmde_titl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lss_dmde_titl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s_dmde_tit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s_dmde_titl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s_dmde_titl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s_dmde_titl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s_dmde_titl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s_dmde_titl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s_dmde_title 8">
        <a:dk1>
          <a:srgbClr val="969696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ss_dmde_main">
  <a:themeElements>
    <a:clrScheme name="lss_dmde_mai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ss_dmde_mai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lss_dmde_mai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s_dmde_ma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s_dmde_mai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s_dmde_mai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s_dmde_mai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s_dmde_mai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s_dmde_mai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s_dmde_main 8">
        <a:dk1>
          <a:srgbClr val="969696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ss_dmde_main">
  <a:themeElements>
    <a:clrScheme name="1_lss_dmde_mai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lss_dmde_mai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1_lss_dmde_mai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s_dmde_ma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ss_dmde_mai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s_dmde_mai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s_dmde_mai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s_dmde_mai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s_dmde_mai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s_dmde_main 8">
        <a:dk1>
          <a:srgbClr val="969696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 2" pitchFamily="18" charset="2"/>
          <a:buChar char=""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37505</TotalTime>
  <Words>145</Words>
  <Application>Microsoft Office PowerPoint</Application>
  <PresentationFormat>On-screen Show (4:3)</PresentationFormat>
  <Paragraphs>56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Franklin Gothic Book</vt:lpstr>
      <vt:lpstr>Times New Roman</vt:lpstr>
      <vt:lpstr>Wingdings 2</vt:lpstr>
      <vt:lpstr>lss_dmde_title</vt:lpstr>
      <vt:lpstr>lss_dmde_main</vt:lpstr>
      <vt:lpstr>1_lss_dmde_main</vt:lpstr>
      <vt:lpstr>1_Technic</vt:lpstr>
      <vt:lpstr>bayesian  analysis of interferometric data (arXiv:1109.4640)</vt:lpstr>
      <vt:lpstr>mock observations</vt:lpstr>
      <vt:lpstr>gibbs sampling</vt:lpstr>
      <vt:lpstr>advantages</vt:lpstr>
      <vt:lpstr>results – power spectrum</vt:lpstr>
      <vt:lpstr>results - map</vt:lpstr>
      <vt:lpstr>results - map</vt:lpstr>
      <vt:lpstr>results – marginalized posteriors</vt:lpstr>
      <vt:lpstr>other applications</vt:lpstr>
      <vt:lpstr>other applications</vt:lpstr>
      <vt:lpstr>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the Great</dc:creator>
  <cp:lastModifiedBy>Sang Lee</cp:lastModifiedBy>
  <cp:revision>996</cp:revision>
  <cp:lastPrinted>1997-01-23T15:57:13Z</cp:lastPrinted>
  <dcterms:created xsi:type="dcterms:W3CDTF">2006-07-18T18:42:01Z</dcterms:created>
  <dcterms:modified xsi:type="dcterms:W3CDTF">2016-07-26T02:37:36Z</dcterms:modified>
</cp:coreProperties>
</file>